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7" r:id="rId1"/>
  </p:sldMasterIdLst>
  <p:notesMasterIdLst>
    <p:notesMasterId r:id="rId29"/>
  </p:notesMasterIdLst>
  <p:sldIdLst>
    <p:sldId id="388" r:id="rId2"/>
    <p:sldId id="389" r:id="rId3"/>
    <p:sldId id="390"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Verdana" charset="0"/>
        <a:ea typeface="ＭＳ Ｐゴシック" charset="0"/>
        <a:cs typeface="ＭＳ Ｐゴシック" charset="0"/>
      </a:defRPr>
    </a:lvl5pPr>
    <a:lvl6pPr marL="2286000" algn="l" defTabSz="457200" rtl="0" eaLnBrk="1" latinLnBrk="0" hangingPunct="1">
      <a:defRPr sz="2400" kern="1200">
        <a:solidFill>
          <a:schemeClr val="tx1"/>
        </a:solidFill>
        <a:latin typeface="Verdana" charset="0"/>
        <a:ea typeface="ＭＳ Ｐゴシック" charset="0"/>
        <a:cs typeface="ＭＳ Ｐゴシック" charset="0"/>
      </a:defRPr>
    </a:lvl6pPr>
    <a:lvl7pPr marL="2743200" algn="l" defTabSz="457200" rtl="0" eaLnBrk="1" latinLnBrk="0" hangingPunct="1">
      <a:defRPr sz="2400" kern="1200">
        <a:solidFill>
          <a:schemeClr val="tx1"/>
        </a:solidFill>
        <a:latin typeface="Verdana" charset="0"/>
        <a:ea typeface="ＭＳ Ｐゴシック" charset="0"/>
        <a:cs typeface="ＭＳ Ｐゴシック" charset="0"/>
      </a:defRPr>
    </a:lvl7pPr>
    <a:lvl8pPr marL="3200400" algn="l" defTabSz="457200" rtl="0" eaLnBrk="1" latinLnBrk="0" hangingPunct="1">
      <a:defRPr sz="2400" kern="1200">
        <a:solidFill>
          <a:schemeClr val="tx1"/>
        </a:solidFill>
        <a:latin typeface="Verdana" charset="0"/>
        <a:ea typeface="ＭＳ Ｐゴシック" charset="0"/>
        <a:cs typeface="ＭＳ Ｐゴシック" charset="0"/>
      </a:defRPr>
    </a:lvl8pPr>
    <a:lvl9pPr marL="3657600" algn="l" defTabSz="457200" rtl="0" eaLnBrk="1" latinLnBrk="0" hangingPunct="1">
      <a:defRPr sz="2400" kern="1200">
        <a:solidFill>
          <a:schemeClr val="tx1"/>
        </a:solidFill>
        <a:latin typeface="Verdan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15">
          <p15:clr>
            <a:srgbClr val="A4A3A4"/>
          </p15:clr>
        </p15:guide>
        <p15:guide id="2" orient="horz" pos="4201">
          <p15:clr>
            <a:srgbClr val="A4A3A4"/>
          </p15:clr>
        </p15:guide>
        <p15:guide id="3" orient="horz" pos="3929">
          <p15:clr>
            <a:srgbClr val="A4A3A4"/>
          </p15:clr>
        </p15:guide>
        <p15:guide id="4" orient="horz" pos="709">
          <p15:clr>
            <a:srgbClr val="A4A3A4"/>
          </p15:clr>
        </p15:guide>
        <p15:guide id="5" orient="horz" pos="3430">
          <p15:clr>
            <a:srgbClr val="A4A3A4"/>
          </p15:clr>
        </p15:guide>
        <p15:guide id="6" orient="horz" pos="2069">
          <p15:clr>
            <a:srgbClr val="A4A3A4"/>
          </p15:clr>
        </p15:guide>
        <p15:guide id="7" orient="horz" pos="2024">
          <p15:clr>
            <a:srgbClr val="A4A3A4"/>
          </p15:clr>
        </p15:guide>
        <p15:guide id="8" pos="295">
          <p15:clr>
            <a:srgbClr val="A4A3A4"/>
          </p15:clr>
        </p15:guide>
        <p15:guide id="9" pos="5602">
          <p15:clr>
            <a:srgbClr val="A4A3A4"/>
          </p15:clr>
        </p15:guide>
        <p15:guide id="10" pos="5481">
          <p15:clr>
            <a:srgbClr val="A4A3A4"/>
          </p15:clr>
        </p15:guide>
        <p15:guide id="11" pos="2381">
          <p15:clr>
            <a:srgbClr val="A4A3A4"/>
          </p15:clr>
        </p15:guide>
        <p15:guide id="12" pos="3613">
          <p15:clr>
            <a:srgbClr val="A4A3A4"/>
          </p15:clr>
        </p15:guide>
        <p15:guide id="13" pos="34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8F8F8"/>
    <a:srgbClr val="A81524"/>
    <a:srgbClr val="B806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05" d="100"/>
          <a:sy n="105" d="100"/>
        </p:scale>
        <p:origin x="1794" y="84"/>
      </p:cViewPr>
      <p:guideLst>
        <p:guide orient="horz" pos="2115"/>
        <p:guide orient="horz" pos="4201"/>
        <p:guide orient="horz" pos="3929"/>
        <p:guide orient="horz" pos="709"/>
        <p:guide orient="horz" pos="3430"/>
        <p:guide orient="horz" pos="2069"/>
        <p:guide orient="horz" pos="2024"/>
        <p:guide pos="295"/>
        <p:guide pos="5602"/>
        <p:guide pos="5481"/>
        <p:guide pos="2381"/>
        <p:guide pos="3613"/>
        <p:guide pos="34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68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5123" name="Rectangle 3"/>
          <p:cNvSpPr>
            <a:spLocks noGrp="1" noChangeArrowheads="1"/>
          </p:cNvSpPr>
          <p:nvPr>
            <p:ph type="dt" idx="1"/>
          </p:nvPr>
        </p:nvSpPr>
        <p:spPr bwMode="auto">
          <a:xfrm>
            <a:off x="3851275" y="0"/>
            <a:ext cx="2944813" cy="4968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28163"/>
            <a:ext cx="2944813" cy="49688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51275" y="9428163"/>
            <a:ext cx="2944813" cy="49688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7631D8F-A9AF-EF41-A640-979915B58C3C}" type="slidenum">
              <a:rPr lang="en-US"/>
              <a:pPr>
                <a:defRPr/>
              </a:pPr>
              <a:t>‹#›</a:t>
            </a:fld>
            <a:endParaRPr lang="en-US"/>
          </a:p>
        </p:txBody>
      </p:sp>
    </p:spTree>
    <p:extLst>
      <p:ext uri="{BB962C8B-B14F-4D97-AF65-F5344CB8AC3E}">
        <p14:creationId xmlns:p14="http://schemas.microsoft.com/office/powerpoint/2010/main" val="3085494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1233488"/>
            <a:ext cx="4440237" cy="3332162"/>
          </a:xfrm>
        </p:spPr>
      </p:sp>
      <p:sp>
        <p:nvSpPr>
          <p:cNvPr id="3" name="Notes Placeholder 2"/>
          <p:cNvSpPr>
            <a:spLocks noGrp="1"/>
          </p:cNvSpPr>
          <p:nvPr>
            <p:ph type="body" idx="1"/>
          </p:nvPr>
        </p:nvSpPr>
        <p:spPr/>
        <p:txBody>
          <a:bodyPr/>
          <a:lstStyle/>
          <a:p>
            <a:r>
              <a:rPr lang="en-GB"/>
              <a:t>Cover style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3085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565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761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341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7284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4880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564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7235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102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562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063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8081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055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76349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399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8513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6499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8526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3873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438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37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4068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770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693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694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962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1365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87341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14585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58550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28725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835573-2FEE-41FC-A9D8-69E6A7D0C281}"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75015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835573-2FEE-41FC-A9D8-69E6A7D0C281}"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83652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835573-2FEE-41FC-A9D8-69E6A7D0C281}" type="datetimeFigureOut">
              <a:rPr lang="en-GB" smtClean="0"/>
              <a:t>04/03/2019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28706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835573-2FEE-41FC-A9D8-69E6A7D0C281}" type="datetimeFigureOut">
              <a:rPr lang="en-GB" smtClean="0"/>
              <a:t>04/03/2019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84310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35573-2FEE-41FC-A9D8-69E6A7D0C281}" type="datetimeFigureOut">
              <a:rPr lang="en-GB" smtClean="0"/>
              <a:t>04/03/2019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05646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48516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54742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835573-2FEE-41FC-A9D8-69E6A7D0C281}" type="datetimeFigureOut">
              <a:rPr lang="en-GB" smtClean="0"/>
              <a:t>04/03/2019</a:t>
            </a:fld>
            <a:endParaRPr lang="en-GB"/>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23101-2CF2-4830-9078-CC565604177F}" type="slidenum">
              <a:rPr lang="en-GB" smtClean="0"/>
              <a:t>‹#›</a:t>
            </a:fld>
            <a:endParaRPr lang="en-GB"/>
          </a:p>
        </p:txBody>
      </p:sp>
    </p:spTree>
    <p:extLst>
      <p:ext uri="{BB962C8B-B14F-4D97-AF65-F5344CB8AC3E}">
        <p14:creationId xmlns:p14="http://schemas.microsoft.com/office/powerpoint/2010/main" val="264311782"/>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cid:image015.png@01D4BC9A.531C3510"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guidance/businesses-supplying-medicines-and-medical-devices-what-to-expect-on-day-one-of-a-no-deal-scenario?utm_source%3D1f09fe4f-be24-4247-979c-fe4126fe288d%26utm_medium%3Demail%26utm_campaign%3Dgovuk-notifications%26utm_content%3Dimmediate&amp;data=02|01||5916b7fab4d347ebc22308d690c84518|cbac700502c143ebb497e6492d1b2dd8|0|0|636855588316773481&amp;sdata=vy8Ydz/d/uY7/odsisZBcXV%2B7Dju1QGHbigJcW0LbWs%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importing-exporting-and-transporting-products-or-goods-after-brexit?utm_source%3D1e342e6d-ae6c-4e0b-8e20-a200885ccc80%26utm_medium%3Demail%26utm_campaign%3Dgovuk-notifications%26utm_content%3Dimmediate&amp;data=02|01|stuart.chapman@beis.gov.uk|b0ceaa54818541ba0c0e08d69b475e90|cbac700502c143ebb497e6492d1b2dd8|0|0|636867128349735024&amp;sdata=oQmN6sRYgC76VDzB0MCEN1p9Y/iEINaJgUNmYk8xB5M%3D&amp;reserved=0" TargetMode="External"/><Relationship Id="rId5" Type="http://schemas.openxmlformats.org/officeDocument/2006/relationships/hyperlink" Target="https://emea01.safelinks.protection.outlook.com/?url=https://www.gov.uk/government/publications/notice-to-exporters-201903-new-ogel-published-covering-export-of-dual-use-items-to-eu-member-states&amp;data=02|01||5916b7fab4d347ebc22308d690c84518|cbac700502c143ebb497e6492d1b2dd8|0|0|636855588316773481&amp;sdata=iU/Xn/FUCOqFfBM0areE4tGeWjjGMhIK7oBQbXHKdMc%3D&amp;reserved=0"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https://emea01.safelinks.protection.outlook.com/?url=https://www.gov.uk/guidance/moving-and-declaring-excise-goods-in-the-event-the-uk-leaves-the-eu-with-no-deal?utm_source%3D26600998-ce5a-4396-aba9-203356b506ab%26utm_medium%3Demail%26utm_campaign%3Dgovuk-notifications%26utm_content%3Dimmediate&amp;data=02|01|stuart.chapman@beis.gov.uk|b0ceaa54818541ba0c0e08d69b475e90|cbac700502c143ebb497e6492d1b2dd8|0|0|636867128349765048&amp;sdata=7LEtnatpbayqMg4h%2B4aVaZr5YzCqM4u2UvKEwRq0qak%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manage-your-import-vat-on-parcels?utm_source%3Dd21a7476-6a22-4615-9021-e45abcbabd71%26utm_medium%3Demail%26utm_campaign%3Dgovuk-notifications%26utm_content%3Dimmediate&amp;data=02|01|stuart.chapman@beis.gov.uk|a5aa1b1a9fc04859069308d696590146|cbac700502c143ebb497e6492d1b2dd8|0|0|636861707479351983&amp;sdata=WDAuPUyoeGXnCYi/t7WJGNIMbS9Z7rH3OnG/ib9KncM%3D&amp;reserved=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get-a-uk-eori-number-to-trade-within-the-eu?utm_source%3De3c734de-2ff4-4ffd-a9d2-8237a40d8118%26utm_medium%3Demail%26utm_campaign%3Dgovuk-notifications%26utm_content%3Dimmediate&amp;data=02|01|stuart.chapman@beis.gov.uk|a5aa1b1a9fc04859069308d696590146|cbac700502c143ebb497e6492d1b2dd8|0|0|636861707479351983&amp;sdata=M5RqkMcXnD1rUGL4H6Ky3LKHDNouebZdJJ2u0llxCj0%3D&amp;reserved=0" TargetMode="External"/><Relationship Id="rId11" Type="http://schemas.openxmlformats.org/officeDocument/2006/relationships/hyperlink" Target="https://emea01.safelinks.protection.outlook.com/?url=https://www.youtube.com/watch?v%3Duh9FuN2D5v4%26list%3DPL8EcnheDt1ziFrExH0Rvmk308s_j2bG2Z%26index%3D1&amp;data=02|01|stuart.chapman@beis.gov.uk|a5aa1b1a9fc04859069308d696590146|cbac700502c143ebb497e6492d1b2dd8|0|0|636861707479361993&amp;sdata=Ncd9oXCDId%2BmZkE0/RaYLIEnlh5X2d2qaWLrcAwhVvo%3D&amp;reserved=0" TargetMode="External"/><Relationship Id="rId5" Type="http://schemas.openxmlformats.org/officeDocument/2006/relationships/hyperlink" Target="https://emea01.safelinks.protection.outlook.com/?url=https://www.gov.uk/government/publications/no-deal-brexit-advice-for-businesses-only-trading-with-the-eu&amp;data=02|01||5916b7fab4d347ebc22308d690c84518|cbac700502c143ebb497e6492d1b2dd8|0|0|636855588316783486&amp;sdata=IlBrEjBmn3kfymxBHGDHNcPmwsNbXwhIihj/65N21YU%3D&amp;reserved=0" TargetMode="External"/><Relationship Id="rId10" Type="http://schemas.openxmlformats.org/officeDocument/2006/relationships/hyperlink" Target="https://emea01.safelinks.protection.outlook.com/?url=https://www.gov.uk/guidance/get-a-uk-eori-number-to-trade-within-the-eu?utm_source%3Dbc95451d-2490-4c6c-8a60-13ef06393d45%26utm_medium%3Demail%26utm_campaign%3Dgovuk-notifications%26utm_content%3Dimmediate&amp;data=02|01|stuart.chapman@beis.gov.uk|b0ceaa54818541ba0c0e08d69b475e90|cbac700502c143ebb497e6492d1b2dd8|0|0|636867128349775057&amp;sdata=FsV9BNdnkOiVcLeND0F5aD6d18txHJrUfP5/SXGkWT0%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news/hmrc-outlines-phased-approach-for-entry-summary-declarations?utm_source%3Df7f415cf-ba95-4d67-af1b-954fbb2e1c63%26utm_medium%3Demail%26utm_campaign%3Dgovuk-notifications%26utm_content%3Dimmediate&amp;data=02|01|stuart.chapman@beis.gov.uk|b0ceaa54818541ba0c0e08d69b475e90|cbac700502c143ebb497e6492d1b2dd8|0|0|636867128349775057&amp;sdata=Tf0DDkGFZTFw%2B/ikX2su5mj6yZG/0z0uaC0F2xwuVec%3D&amp;reserved=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mea01.safelinks.protection.outlook.com/?url=https://www.gov.uk/guidance/temporary-storage-operators-what-to-expect-on-day-one-of-a-no-deal-scenario?utm_source%3D4fecabe7-0944-4afe-a6a5-e58438312684%26utm_medium%3Demail%26utm_campaign%3Dgovuk-notifications%26utm_content%3Dimmediate&amp;data=02|01||5916b7fab4d347ebc22308d690c84518|cbac700502c143ebb497e6492d1b2dd8|0|0|636855588316803505&amp;sdata=GCP%2BuntP32Kntcn6O%2BnSa6lnl4tlAJ1LLuKeuyxU3UY%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overnment/publications/partnership-pack-preparing-for-a-no-deal-eu-exit/express-courier-industry-and-postal-services-what-to-expect-on-day-one-of-a-no-deal-scenario&amp;data=02|01||5916b7fab4d347ebc22308d690c84518|cbac700502c143ebb497e6492d1b2dd8|0|0|636855588316793495&amp;sdata=h%2BsdNbCGKQxqHyzBg2Q2LhEGZMKIeESIeERKC/p5hJE%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vat-it-system-rules-and-processes-if-the-uk-leaves-the-eu-without-a-deal?utm_source%3D2fdb1ad2-f6a7-4e93-b408-7ef8c250e05d%26utm_medium%3Demail%26utm_campaign%3Dgovuk-notifications%26utm_content%3Dimmediate&amp;data=02|01||5916b7fab4d347ebc22308d690c84518|cbac700502c143ebb497e6492d1b2dd8|0|0|636855588316793495&amp;sdata=i0B%2BD43x23HC%2B87r2P9cu5hmP8Ib/0i2YC04/fg2JE0%3D&amp;reserved=0" TargetMode="External"/><Relationship Id="rId5" Type="http://schemas.openxmlformats.org/officeDocument/2006/relationships/hyperlink" Target="https://emea01.safelinks.protection.outlook.com/?url=https://www.gov.uk/guidance/register-for-simplified-import-procedures-if-the-uk-leaves-the-eu-without-a-deal?utm_source%3Dd8949cdc-7b04-4027-8668-839286a85f85%26utm_medium%3Demail%26utm_campaign%3Dgovuk-notifications%26utm_content%3Dimmediate&amp;data=02|01||5916b7fab4d347ebc22308d690c84518|cbac700502c143ebb497e6492d1b2dd8|0|0|636855588316783486&amp;sdata=Yp6kQbCyGL0dZlAQ0AQ0pfHDO/yH4Qz4ay3CirRMmoo%3D&amp;reserved=0" TargetMode="External"/><Relationship Id="rId10" Type="http://schemas.openxmlformats.org/officeDocument/2006/relationships/hyperlink" Target="https://emea01.safelinks.protection.outlook.com/?url=https://www.gov.uk/guidance/customs-warehouses-what-to-expect-on-day-one-of-a-no-deal-scenario?utm_source%3Dbb50acd7-db86-4491-aadc-ff8a32d362a9%26utm_medium%3Demail%26utm_campaign%3Dgovuk-notifications%26utm_content%3Dimmediate&amp;data=02|01||5916b7fab4d347ebc22308d690c84518|cbac700502c143ebb497e6492d1b2dd8|0|0|636855588316813510&amp;sdata=DHhgnl04ZPXL%2BLHWbUtLJuD%2BMx6EP1O/eVQqz6bV3tE%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uidance/customs-agents-what-to-expect-on-day-one-of-a-no-deal-scenario?utm_source%3D95e5ac83-5ef1-4c4a-b924-812b6c635404%26utm_medium%3Demail%26utm_campaign%3Dgovuk-notifications%26utm_content%3Dimmediate&amp;data=02|01||5916b7fab4d347ebc22308d690c84518|cbac700502c143ebb497e6492d1b2dd8|0|0|636855588316803505&amp;sdata=GfZJ1v31Lm%2Bcm1Rn1fVfV2Vtir6FK6rJikM39HGNrKE%3D&amp;reserved=0"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mea01.safelinks.protection.outlook.com/?url=https://www.gov.uk/guidance/using-traces-to-trade-in-animals-and-animal-products?utm_source%3D03743c17-54c9-4ee9-ae9c-11200f776314%26utm_medium%3Demail%26utm_campaign%3Dgovuk-notifications%26utm_content%3Dimmediate&amp;data=02|01|stuart.chapman@beis.gov.uk|b0ceaa54818541ba0c0e08d69b475e90|cbac700502c143ebb497e6492d1b2dd8|0|0|636867128349755039&amp;sdata=2Bt8YoYMBEh83/DqTdZND%2Bar2qbyHFmggVnwK5prJMc%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export-food-and-agricultural-products-special-rules?utm_source%3Ddf4c7e16-b6b2-4cce-970b-d082768c2994%26utm_medium%3Demail%26utm_campaign%3Dgovuk-notifications%26utm_content%3Dimmediate&amp;data=02|01|stuart.chapman@beis.gov.uk|b0ceaa54818541ba0c0e08d69b475e90|cbac700502c143ebb497e6492d1b2dd8|0|0|636867128349755039&amp;sdata=BlflH9h1o9/erq8JKawGdmDYEDLNj8HQws6h0nPYAQY%3D&amp;reserved=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importing-and-exporting-plants-and-plant-products-if-theres-no-withdrawal-deal?utm_source%3D207d4d2d-44aa-4987-8d49-893eae1f26f7%26utm_medium%3Demail%26utm_campaign%3Dgovuk-notifications%26utm_content%3Dimmediate&amp;data=02|01|stuart.chapman@beis.gov.uk|b0ceaa54818541ba0c0e08d69b475e90|cbac700502c143ebb497e6492d1b2dd8|0|0|636867128349745034&amp;sdata=3ki8LHKnMJIvAMkgj8/Fq6Qpr6OjmItk%2BmMITTf2UKE%3D&amp;reserved=0" TargetMode="External"/><Relationship Id="rId5" Type="http://schemas.openxmlformats.org/officeDocument/2006/relationships/hyperlink" Target="https://emea01.safelinks.protection.outlook.com/?url=https://www.gov.uk/guidance/moving-live-animals-or-animal-products-as-part-of-eu-trade?utm_source%3D9ba1fe22-ba8b-4281-b641-bc3a7b9f19a9%26utm_medium%3Demail%26utm_campaign%3Dgovuk-notifications%26utm_content%3Dimmediate&amp;data=02|01|stuart.chapman@beis.gov.uk|b0ceaa54818541ba0c0e08d69b475e90|cbac700502c143ebb497e6492d1b2dd8|0|0|636867128349735024&amp;sdata=gj3sOxt%2BZBeHKyRyK0XNIaBKPQKHqJxz08433CGLOII%3D&amp;reserved=0" TargetMode="External"/><Relationship Id="rId10" Type="http://schemas.openxmlformats.org/officeDocument/2006/relationships/hyperlink" Target="https://emea01.safelinks.protection.outlook.com/?url=https://www.youtube.com/watch?v%3DL9G_5mAEfNo%26feature%3Dyoutu.be&amp;data=02|01|stuart.chapman@beis.gov.uk|a5aa1b1a9fc04859069308d696590146|cbac700502c143ebb497e6492d1b2dd8|0|0|636861707479341978&amp;sdata=/LutXY/0XDTqzakB4E1ohFz3i9D1USl2GpT2l8jMnVw%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uidance/importing-and-exporting-waste-if-theres-no-brexit-deal?utm_source%3D9e7276a7-2e5b-45b0-8e6d-3cb1fed24c10%26utm_medium%3Demail%26utm_campaign%3Dgovuk-notifications%26utm_content%3Dimmediate&amp;data=02|01|stuart.chapman@beis.gov.uk|a5aa1b1a9fc04859069308d696590146|cbac700502c143ebb497e6492d1b2dd8|0|0|636861707479331978&amp;sdata=c%2BQ6R8CzOk2983KCgp4i66o71YbNNSI23YdSdaYFchc%3D&amp;reserved=0"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mea01.safelinks.protection.outlook.com/?url=https://www.gov.uk/guidance/export-live-animals-special-rules?utm_source%3D1b9458ff-f79e-479d-9e90-30b6b68547ef%26utm_medium%3Demail%26utm_campaign%3Dgovuk-notifications%26utm_content%3Dimmediate&amp;data=02|01|stuart.chapman@beis.gov.uk|b0ceaa54818541ba0c0e08d69b475e90|cbac700502c143ebb497e6492d1b2dd8|0|0|636867128349725019&amp;sdata=VARSb9O8/mDdWMzjgXuHTwGIO7aC1CjD5gwkz%2Bo04XA%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import-of-products-animals-food-and-feed-system-ipaffs-guidance?utm_source%3D5c7f4b41-34ef-4e1f-9d0b-2b09632fd736%26utm_medium%3Demail%26utm_campaign%3Dgovuk-notifications%26utm_content%3Dimmediate&amp;data=02|01|stuart.chapman@beis.gov.uk|b0ceaa54818541ba0c0e08d69b475e90|cbac700502c143ebb497e6492d1b2dd8|0|0|636867128349725019&amp;sdata=sGlZQEYapl8D7AkATnXP8sZ78J0CnttGOlUH45qy6eA%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publications/find-a-professional-to-certify-export-health-certificates?utm_source%3Dca594f23-bb0d-4f9a-806b-5462d2c08b3a%26utm_medium%3Demail%26utm_campaign%3Dgovuk-notifications%26utm_content%3Dimmediate&amp;data=02|01|stuart.chapman@beis.gov.uk|a5aa1b1a9fc04859069308d696590146|cbac700502c143ebb497e6492d1b2dd8|0|0|636861707479321968&amp;sdata=mXqy%2B6Sa2uULM2B3V1CtaRwo7gR2kQXuTe4Ww6SoEkw%3D&amp;reserved=0" TargetMode="External"/><Relationship Id="rId5" Type="http://schemas.openxmlformats.org/officeDocument/2006/relationships/hyperlink" Target="https://emea01.safelinks.protection.outlook.com/?url=https://www.gov.uk/guidance/export-live-fish-and-shellfish-special-rules?utm_source%3Df63a5648-8051-4ad3-b6eb-c72b72823014%26utm_medium%3Demail%26utm_campaign%3Dgovuk-notifications%26utm_content%3Dimmediate&amp;data=02|01|stuart.chapman@beis.gov.uk|b0ceaa54818541ba0c0e08d69b475e90|cbac700502c143ebb497e6492d1b2dd8|0|0|636867128349765048&amp;sdata=4Mbfox20rlqy3oBZ3p4JaynZWhit6pqac6UO7pQqyic%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news/local-authorities-with-major-ports-to-receive-funding-boost-to-help-with-brexit-preparations?utm_source%3D6d6d38ce-ece0-4525-8c1e-a9132f32ebeb%26utm_medium%3Demail%26utm_campaign%3Dgovuk-notifications%26utm_content%3Dimmediate&amp;data=02|01|stuart.chapman@beis.gov.uk|b0ceaa54818541ba0c0e08d69b475e90|cbac700502c143ebb497e6492d1b2dd8|0|0|636867128349785067&amp;sdata=DRUE771MSnyQmxiABi4HZnIbM8VIzdb2ohb1PIAwzus%3D&amp;reserved=0"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manufactured-goods-regulatory-requirements-after-brexit?utm_source%3Dd09adcdc-c9fc-4c4d-ac73-e79dff6bad56%26utm_medium%3Demail%26utm_campaign%3Dgovuk-notifications%26utm_content%3Dimmediate&amp;data=02|01|stuart.chapman@beis.gov.uk|a5aa1b1a9fc04859069308d696590146|cbac700502c143ebb497e6492d1b2dd8|0|0|636861707479371998&amp;sdata=icjoi8r9bDc0uZQklG9EFQD0N/i2mFNdaro4/KE3/cM%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regulations-and-standards-after-brexit&amp;data=02|01|stuart.chapman@beis.gov.uk|a5aa1b1a9fc04859069308d696590146|cbac700502c143ebb497e6492d1b2dd8|0|0|636861707479361993&amp;sdata=6Q7lMx5Dw4s0oL91zJWL9GNoyg4VlO0poC5yudGK%2B1Y%3D&amp;reserve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collections/financial-services-legislation-under-the-eu-withdrawal-act?utm_source%3Dc6e35a21-05a2-4f84-824b-22288d8a78e0%26utm_medium%3Demail%26utm_campaign%3Dgovuk-notifications%26utm_content%3Dimmediate&amp;data=02|01|stuart.chapman@beis.gov.uk|b0ceaa54818541ba0c0e08d69b475e90|cbac700502c143ebb497e6492d1b2dd8|0|0|636867128349805077&amp;sdata=cjKiDN3Ljx74ahdaRY1ttV14t0QnG63n5CHPYqqO0x4%3D&amp;reserved=0" TargetMode="External"/><Relationship Id="rId5" Type="http://schemas.openxmlformats.org/officeDocument/2006/relationships/hyperlink" Target="https://www.gov.uk/government/publications/banking-insurance-and-other-financial-services-if-theres-no-brexit-deal/1banking-insurance-and-other-financial-services-if-theres-no-brexit-deal-information-for-uk-residents-and-businesses"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government/collections/mhra-guidance-and-publications-on-a-possible-no-deal-scenario?utm_source%3D3d302cf3-d082-4e29-8ae8-0fd1d4dfcec2%26utm_medium%3Demail%26utm_campaign%3Dgovuk-notifications%26utm_content%3Dimmediate&amp;data=02|01|stuart.chapman@beis.gov.uk|b0ceaa54818541ba0c0e08d69b475e90|cbac700502c143ebb497e6492d1b2dd8|0|0|636867128349805077&amp;sdata=IUDgQ5atTqEj/ZPh/SB3VGgE6zSxcqwEc0Ham8GaXo4%3D&amp;reserve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consultations/tobacco-products-and-nicotine-inhaling-products-amendment-eu-exit-regulations-2018?utm_source%3D3d7baaeb-67fc-4ca1-b2ab-d2f96ce3da69%26utm_medium%3Demail%26utm_campaign%3Dgovuk-notifications%26utm_content%3Dimmediate&amp;data=02|01|stuart.chapman@beis.gov.uk|b0ceaa54818541ba0c0e08d69b475e90|cbac700502c143ebb497e6492d1b2dd8|0|0|636867128349795072&amp;sdata=fasXbadmAytzHIOwCcoH%2B0J3ZTDvJ%2BssQ1Zd1k9VhGk%3D&amp;reserved=0" TargetMode="External"/><Relationship Id="rId5" Type="http://schemas.openxmlformats.org/officeDocument/2006/relationships/hyperlink" Target="https://emea01.safelinks.protection.outlook.com/?url=https://www.gov.uk/government/collections/planning-for-a-possible-no-deal-eu-exit-information-for-the-health-and-care-sector?utm_source%3D081952f8-924e-4f36-8ecd-8b169bab3cbf%26utm_medium%3Demail%26utm_campaign%3Dgovuk-notifications%26utm_content%3Dimmediate&amp;data=02|01|stuart.chapman@beis.gov.uk|b0ceaa54818541ba0c0e08d69b475e90|cbac700502c143ebb497e6492d1b2dd8|0|0|636867128349795072&amp;sdata=v%2BP0lRR2bbWzwyPar/%2BjoUryQYRlrk9XtWSuuGKRGK8%3D&amp;reserved=0"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common-travel-area-guidance?utm_source%3Dcfcc5bd9-01b9-49f8-8471-ce7a824e310d%26utm_medium%3Demail%26utm_campaign%3Dgovuk-notifications%26utm_content%3Dimmediate&amp;data=02|01|stuart.chapman@beis.gov.uk|b0ceaa54818541ba0c0e08d69b475e90|cbac700502c143ebb497e6492d1b2dd8|0|0|636867128349815086&amp;sdata=bR5OYWtHg50eY0vugXNhoiBo8DPP10QFIkLwrMXJG5Y%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advice-for-british-nationals-travelling-and-living-in-europe?utm_source%3D6de5c99b-9fa6-4329-a466-6393f642af40%26utm_medium%3Demail%26utm_campaign%3Dgovuk-notifications%26utm_content%3Dimmediate&amp;data=02|01|stuart.chapman@beis.gov.uk|a5aa1b1a9fc04859069308d696590146|cbac700502c143ebb497e6492d1b2dd8|0|0|636861707479382012&amp;sdata=HV7mkQhXB2gTKyPoaDcyZiP29bFBefWum62zOs7nCWE%3D&amp;reserved=0"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important-eu-exit-information-for-uk-nationals-if-theres-no-deal?utm_source%3D80c0b495-5fee-4fe5-a53b-b8073060c897%26utm_medium%3Demail%26utm_campaign%3Dgovuk-notifications%26utm_content%3Dimmediate&amp;data=02|01|stuart.chapman@beis.gov.uk|a5aa1b1a9fc04859069308d696590146|cbac700502c143ebb497e6492d1b2dd8|0|0|636861707479371998&amp;sdata=TUX5WUWLXhkcOYsE5vZ8JwtfmVQOZTg27BW6PMP%2BCOs%3D&amp;reserved=0" TargetMode="External"/><Relationship Id="rId5" Type="http://schemas.openxmlformats.org/officeDocument/2006/relationships/hyperlink" Target="https://emea01.safelinks.protection.outlook.com/?url=https://www.gov.uk/guidance/uk-nationals-travelling-to-eu-essential-information?utm_source%3D8b7a648e-76cd-466e-92c6-b40faa24e18f%26utm_medium%3Demail%26utm_campaign%3Dgovuk-notifications%26utm_content%3Dimmediate&amp;data=02|01|stuart.chapman@beis.gov.uk|b0ceaa54818541ba0c0e08d69b475e90|cbac700502c143ebb497e6492d1b2dd8|0|0|636867128349825096&amp;sdata=wAE2OZyJluM5n8h033x8k7MAI9Mo3JAeddboW5s3wuA%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publications/eea-efta-no-deal-citizens-rights-agreement-and-explainer?utm_source%3D2ee621a6-4431-4349-a77b-909f02ba573d%26utm_medium%3Demail%26utm_campaign%3Dgovuk-notifications%26utm_content%3Dimmediate&amp;data=02|01||5916b7fab4d347ebc22308d690c84518|cbac700502c143ebb497e6492d1b2dd8|0|0|636855588316823515&amp;sdata=qQvHzcGakAQOUABMRSU9/mkZkI9uc38Ic1YM4COKPBc%3D&amp;reserved=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government/publications/uk-eu-and-efta-legal-professionals-after-brexit?utm_source%3Dfb7cc114-f6e0-4969-af46-1c170bd07920%26utm_medium%3Demail%26utm_campaign%3Dgovuk-notifications%26utm_content%3Dimmediate&amp;data=02|01|stuart.chapman@beis.gov.uk|b0ceaa54818541ba0c0e08d69b475e90|cbac700502c143ebb497e6492d1b2dd8|0|0|636867128349845114&amp;sdata=RPWtTtlZAjfKBs/zpChTqGg2VDPHKp29ZPvqXn3XMJA%3D&amp;reserved=0"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emea01.safelinks.protection.outlook.com/?url=https://gov.smartwebportal.co.uk/homeoffice/public/webform.asp?id%3D67%26id2%3D627DF7&amp;data=02|01|stuart.chapman@beis.gov.uk|b0ceaa54818541ba0c0e08d69b475e90|cbac700502c143ebb497e6492d1b2dd8|0|0|636867128349835096&amp;sdata=d9tQjF2um9A5d7iW2RQ717NHtht8K6szE4lEpcrlvB0%3D&amp;reserved=0" TargetMode="External"/><Relationship Id="rId5" Type="http://schemas.openxmlformats.org/officeDocument/2006/relationships/hyperlink" Target="https://emea01.safelinks.protection.outlook.com/?url=https://www.gov.uk/government/publications/eu-settlement-scheme-assisted-digital-service?utm_source%3D9deb97f5-9882-480a-8ec3-d1cd470dd69b%26utm_medium%3Demail%26utm_campaign%3Dgovuk-notifications%26utm_content%3Dimmediate&amp;data=02|01|stuart.chapman@beis.gov.uk|a5aa1b1a9fc04859069308d696590146|cbac700502c143ebb497e6492d1b2dd8|0|0|636861707479382012&amp;sdata=nRetgLGVfjERZDg0SF8CRpMyJKWpda75lNVaekDGrTU%3D&amp;reserved=0"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euratom-exit-quarterly-update-october-to-december-2018?utm_source%3D9fff793a-8ab7-484f-bb9d-f9de0fbbd441%26utm_medium%3Demail%26utm_campaign%3Dgovuk-notifications%26utm_content%3Dimmediate&amp;data=02|01|stuart.chapman@beis.gov.uk|a5aa1b1a9fc04859069308d696590146|cbac700502c143ebb497e6492d1b2dd8|0|0|636861707479412027&amp;sdata=X8qFK%2B1OxrNhrIBW%2B1yDppRrS2MBnRcMq5cX7rkxDBM%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gas-markets-and-preparing-for-eu-exit?utm_source%3D64273203-8e68-4749-a49d-de9f146dc0fb%26utm_medium%3Demail%26utm_campaign%3Dgovuk-notifications%26utm_content%3Dimmediate&amp;data=02|01|stuart.chapman@beis.gov.uk|a5aa1b1a9fc04859069308d696590146|cbac700502c143ebb497e6492d1b2dd8|0|0|636861707479402022&amp;sdata=NVkXu/4vLre1jX0Sod6AEMkvhXCG1gCZGEFjJ5GXRko%3D&amp;reserved=0"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the-electricity-sector-and-preparing-for-eu-exit?utm_source%3D9d26862f-c508-4357-8134-2d6a10c9613c%26utm_medium%3Demail%26utm_campaign%3Dgovuk-notifications%26utm_content%3Dimmediate&amp;data=02|01|stuart.chapman@beis.gov.uk|a5aa1b1a9fc04859069308d696590146|cbac700502c143ebb497e6492d1b2dd8|0|0|636861707479402022&amp;sdata=ZlPXp22GSt4r7yQ4GxuFwTts0l4BhrOHqMpWH3q%2BHFU%3D&amp;reserved=0" TargetMode="External"/><Relationship Id="rId5" Type="http://schemas.openxmlformats.org/officeDocument/2006/relationships/hyperlink" Target="https://emea01.safelinks.protection.outlook.com/?url=https://www.gov.uk/guidance/energy-and-climate-after-brexit&amp;data=02|01|stuart.chapman@beis.gov.uk|a5aa1b1a9fc04859069308d696590146|cbac700502c143ebb497e6492d1b2dd8|0|0|636861707479392021&amp;sdata=GEbUrmKzz21fdPj1aOikCPmtDf4ha8DNVtw3JxS/y1s%3D&amp;reserved=0" TargetMode="External"/><Relationship Id="rId10" Type="http://schemas.openxmlformats.org/officeDocument/2006/relationships/hyperlink" Target="https://emea01.safelinks.protection.outlook.com/?url=https://www.gov.uk/government/publications/fluorinated-gases-and-ozone-depleting-substances-how-to-do-business-if-the-uk-leaves-the-eu-with-no-deal?utm_source%3Dc6ef5a8a-0de5-4f68-b368-304ad58d809c%26utm_medium%3Demail%26utm_campaign%3Dgovuk-notifications%26utm_content%3Dimmediate&amp;data=02|01|stuart.chapman@beis.gov.uk|a5aa1b1a9fc04859069308d696590146|cbac700502c143ebb497e6492d1b2dd8|0|0|636861707479412027&amp;sdata=Fb%2BoMa5RoGesC1Dn7bys1iH1FRD1Hdkl/xNtPOS3BYs%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publications/shipping-radioactive-waste-and-spent-fuel-after-a-no-deal-brexit/shipping-radioactive-waste-and-spent-fuel-after-a-no-deal-brexit--2#whats-changing&amp;data=02|01|stuart.chapman@beis.gov.uk|b0ceaa54818541ba0c0e08d69b475e90|cbac700502c143ebb497e6492d1b2dd8|0|0|636867128349845114&amp;sdata=juXw2Toa8DTDzJO31/wf/qvSp%2BeXg9D0HyRkjRppQII%3D&amp;reserved=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ip-and-brexit-the-facts?utm_source%3D905dcc8c-c2c6-485e-9124-0ae11406304c%26utm_medium%3Demail%26utm_campaign%3Dgovuk-notifications%26utm_content%3Dimmediate&amp;data=02|01|stuart.chapman@beis.gov.uk|b0ceaa54818541ba0c0e08d69b475e90|cbac700502c143ebb497e6492d1b2dd8|0|0|636867128349855115&amp;sdata=zB4pktpmjV%2BLTD7ICuiGZF22lbhUQ6tkGKCwKTWXU0g%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overnment/publications/numbering-system-for-comparable-uk-trade-marks?utm_source%3D573af40a-4cb2-4e97-aea5-95262d100031%26utm_medium%3Demail%26utm_campaign%3Dgovuk-notifications%26utm_content%3Dimmediate&amp;data=02|01|stuart.chapman@beis.gov.uk|b0ceaa54818541ba0c0e08d69b475e90|cbac700502c143ebb497e6492d1b2dd8|0|0|636867128349855115&amp;sdata=PPfKGjo7RdqtNzJu0oGpvhAaB90UTLcak9qLBgCL7yw%3D&amp;reserved=0"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publications/ip-and-brexit-the-facts?utm_source%3D2c7ec256-ee96-4a3a-9630-0c92e6526455%26utm_medium%3Demail%26utm_campaign%3Dgovuk-notifications%26utm_content%3Dimmediate&amp;data=02|01||5916b7fab4d347ebc22308d690c84518|cbac700502c143ebb497e6492d1b2dd8|0|0|636855588316833520&amp;sdata=Y/DdmQqsF0PUL9VEt0iTyiRtEwQ3IgG01v26A49bdlI%3D&amp;reserved=0" TargetMode="External"/><Relationship Id="rId5" Type="http://schemas.openxmlformats.org/officeDocument/2006/relationships/hyperlink" Target="https://emea01.safelinks.protection.outlook.com/?url=https://www.gov.uk/guidance/using-personal-data-after-brexit?utm_source%3D21c6bf54-5197-4fa6-bf55-68a98167946e%26utm_medium%3Demail%26utm_campaign%3Dgovuk-notifications%26utm_content%3Dimmediate&amp;data=02|01||5916b7fab4d347ebc22308d690c84518|cbac700502c143ebb497e6492d1b2dd8|0|0|636855588316823515&amp;sdata=/4WGuXGVR2id5AkZsEbmt5F9qisFnW7RvnO1WP0IA%2Bo%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uidance/intellectual-property-after-brexit&amp;data=02|01|stuart.chapman@beis.gov.uk|a5aa1b1a9fc04859069308d696590146|cbac700502c143ebb497e6492d1b2dd8|0|0|636861707479422036&amp;sdata=YgEwDXVkMDeo4R%2BqZXOFizj6v%2BFnkBs%2B9IgyAQwwqio%3D&amp;reserved=0"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mea01.safelinks.protection.outlook.com/?url=https://www.gov.uk/guidance/changing-your-company-registration-if-the-uk-leaves-the-eu-without-a-deal?utm_source%3D62f84e4b-f28b-421c-ac32-2d8268022555%26utm_medium%3Demail%26utm_campaign%3Dgovuk-notifications%26utm_content%3Dimmediate&amp;data=02|01|stuart.chapman@beis.gov.uk|a5aa1b1a9fc04859069308d696590146|cbac700502c143ebb497e6492d1b2dd8|0|0|636861707479442051&amp;sdata=QAIY1XUxFq6vQEntNHd2NyS1QPQ%2Bj%2B6SZvAoyf5Kk9w%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operating-in-the-eu-after-brexit&amp;data=02|01|stuart.chapman@beis.gov.uk|a5aa1b1a9fc04859069308d696590146|cbac700502c143ebb497e6492d1b2dd8|0|0|636861707479442051&amp;sdata=UcHmy6Jz1CcbOuTBGkrx1iHCOANZLRfC4rHbmyPbgs4%3D&amp;reserved=0"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public-sector-procurement-after-brexit&amp;data=02|01|stuart.chapman@beis.gov.uk|a5aa1b1a9fc04859069308d696590146|cbac700502c143ebb497e6492d1b2dd8|0|0|636861707479432037&amp;sdata=et9hjrwGrJFHZgD6O0DP84JzkSUFodQutirVzY7wfLE%3D&amp;reserved=0" TargetMode="External"/><Relationship Id="rId5" Type="http://schemas.openxmlformats.org/officeDocument/2006/relationships/hyperlink" Target="https://emea01.safelinks.protection.outlook.com/?url=https://www.gov.uk/guidance/european-and-domestic-funding-after-brexit&amp;data=02|01|stuart.chapman@beis.gov.uk|a5aa1b1a9fc04859069308d696590146|cbac700502c143ebb497e6492d1b2dd8|0|0|636861707479432037&amp;sdata=QZfVwv61%2BWSKBPU87mdg4yn7apVWbEewsSWyiJNtOEg%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publications/accounting-and-audit-if-theres-no-brexit-deal-letters-to-the-sector?utm_source%3Dddb50b58-4fe8-437a-9769-d3c6fe5c73b0%26utm_medium%3Demail%26utm_campaign%3Dgovuk-notifications%26utm_content%3Dimmediate&amp;data=02|01|stuart.chapman@beis.gov.uk|b0ceaa54818541ba0c0e08d69b475e90|cbac700502c143ebb497e6492d1b2dd8|0|0|636867128349865124&amp;sdata=iRXW4e8cO5bueUca9jBuvWXUmnEDBFVthFqLaE0Ia%2Bw%3D&amp;reserved=0"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gov.uk/guidance/trading-and-labelling-organic-food-if-theres-no-brexit-deal?utm_source=d4eab349-e434-4c7b-ab50-23743d0816da&amp;utm_medium=email&amp;utm_campaign=govuk-notifications&amp;utm_content=immediate"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uidance/food-labelling-changes-after-brexit&amp;data=02|01||5916b7fab4d347ebc22308d690c84518|cbac700502c143ebb497e6492d1b2dd8|0|0|636855588316853539&amp;sdata=xCAOMvwX6SY%2B1uxFIJ%2BFqRj27S31%2Bbz4lTESpPTGRgk%3D&amp;reserved=0"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protecting-food-and-drink-names-if-theres-no-brexit-deal?utm_source%3D8b33232b-e61a-4fd3-8ed0-111bcd84f67f%26utm_medium%3Demail%26utm_campaign%3Dgovuk-notifications%26utm_content%3Dimmediate&amp;data=02|01||5916b7fab4d347ebc22308d690c84518|cbac700502c143ebb497e6492d1b2dd8|0|0|636855588316843529&amp;sdata=F0OT8t9q0H9Ew1doHV3tx3iwatM9p5oVUp0f5MtnfmM%3D&amp;reserved=0" TargetMode="External"/><Relationship Id="rId5" Type="http://schemas.openxmlformats.org/officeDocument/2006/relationships/hyperlink" Target="https://emea01.safelinks.protection.outlook.com/?url=https://www.gov.uk/government/publications/exporting-objects-of-cultural-interest-if-theres-no-brexit-deal?utm_source%3Dcf6d0b5d-3844-4056-80a4-221017c2230e%26utm_medium%3Demail%26utm_campaign%3Dgovuk-notifications%26utm_content%3Dimmediate&amp;data=02|01||5916b7fab4d347ebc22308d690c84518|cbac700502c143ebb497e6492d1b2dd8|0|0|636855588316843529&amp;sdata=dwnrPO7zgQ9RELPLfJC1m70d7l0pU3r2yQ2kdsc5rOA%3D&amp;reserved=0" TargetMode="External"/><Relationship Id="rId4" Type="http://schemas.openxmlformats.org/officeDocument/2006/relationships/image" Target="../media/image2.png"/><Relationship Id="rId9" Type="http://schemas.openxmlformats.org/officeDocument/2006/relationships/hyperlink" Target="https://emea01.safelinks.protection.outlook.com/?url=https://www.gov.uk/government/collections/planning-for-a-possible-no-deal-eu-exit-information-for-the-health-and-care-sector?utm_source%3Db64f4a06-20aa-49b8-8461-1b155a079cc5%26utm_medium%3Demail%26utm_campaign%3Dgovuk-notifications%26utm_content%3Dimmediate&amp;data=02|01|stuart.chapman@beis.gov.uk|a5aa1b1a9fc04859069308d696590146|cbac700502c143ebb497e6492d1b2dd8|0|0|636861707479452056&amp;sdata=QwH1Y/uNOh9dfwG/9arveSZREBwNzBlXrVZlxAxovUU%3D&amp;reserved=0"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news/mhclg-eu-exit-local-information-sharing?utm_source%3D723644c4-8c06-4555-9a9c-b3a75e72337e%26utm_medium%3Demail%26utm_campaign%3Dgovuk-notifications%26utm_content%3Dimmediate&amp;data=02|01||5916b7fab4d347ebc22308d690c84518|cbac700502c143ebb497e6492d1b2dd8|0|0|636855588316873553&amp;sdata=c%2Bn4tIL1BodVWicCDJuljVsBwHs576p4HzaCzu6ZYfg%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overnment/speeches/eu-exit-road-haulage?utm_source%3Df2e20502-a730-4212-b645-37eac7980747%26utm_medium%3Demail%26utm_campaign%3Dgovuk-notifications%26utm_content%3Dimmediate&amp;data=02|01||5916b7fab4d347ebc22308d690c84518|cbac700502c143ebb497e6492d1b2dd8|0|0|636855588316863544&amp;sdata=CiRSpN7u41/DViLVg1yEyF5kK7RGkLtslmpQmhi9znY%3D&amp;reserved=0"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emea01.safelinks.protection.outlook.com/?url=https://twitter.us15.list-manage.com/track/click?u%3Dae3fbe371b25eb1d1a33a0d8d%26id%3D0af005a346%26e%3D28abe309a6&amp;data=02|01||5916b7fab4d347ebc22308d690c84518|cbac700502c143ebb497e6492d1b2dd8|0|0|636855588316853539&amp;sdata=TDRKDJPEOX2idAst8bTi9rAeLrLc7dhbhp623RLoobc%3D&amp;reserved=0" TargetMode="External"/><Relationship Id="rId5" Type="http://schemas.openxmlformats.org/officeDocument/2006/relationships/hyperlink" Target="https://emea01.safelinks.protection.outlook.com/?url=https://www.gov.uk/guidance/aviation-security-for-passengers-and-cargo-if-theres-no-brexit-deal?utm_source%3D0c0655a5-dab9-4879-84ad-14c2194441ea%26utm_medium%3Demail%26utm_campaign%3Dgovuk-notifications%26utm_content%3Dimmediate&amp;data=02|01|stuart.chapman@beis.gov.uk|a5aa1b1a9fc04859069308d696590146|cbac700502c143ebb497e6492d1b2dd8|0|0|636861707479452056&amp;sdata=RRCBu8nnT6lXcuvIT3LwNYVVIv9W%2BJOFDbWpOBCOGiM%3D&amp;reserved=0"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government/publications/letter-outlining-the-effect-of-no-deal-brexit-on-binding-tariff-information&amp;data=02|01||24bcebe518f54f1a562908d68ab32b95|cbac700502c143ebb497e6492d1b2dd8|0|0|636848900667581209&amp;sdata=15lt9pWWsn7dsXLHtsO016dCXZCOYgMyplO4BJINqkk%3D&amp;reserved=0"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publications/uk-participation-in-horizon-2020-uk-government-overview&amp;data=02|01||24bcebe518f54f1a562908d68ab32b95|cbac700502c143ebb497e6492d1b2dd8|0|0|636848900667571205&amp;sdata=JiYbQVn%2B%2BlpOciEun6NBEe4KUPuYfmWh1CF/vwdEtr8%3D&amp;reserved=0" TargetMode="External"/><Relationship Id="rId5" Type="http://schemas.openxmlformats.org/officeDocument/2006/relationships/hyperlink" Target="https://emea01.safelinks.protection.outlook.com/?url=https://www.gov.uk/government/publications/prepare-to-use-the-ukca-mark-after-brexit/using-the-ukca-marking-if-the-uk-leaves-the-eu-without-a-deal&amp;data=02|01||24bcebe518f54f1a562908d68ab32b95|cbac700502c143ebb497e6492d1b2dd8|0|0|636848900667561196&amp;sdata=DrOBKhA0xhIcxPWuug4chuN5/Lm4Eyjlh5xOqWVXpBc%3D&amp;reserved=0"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government/consultations/effects-of-a-no-deal-eu-exit-on-the-functions-of-the-cma&amp;data=02|01||24bcebe518f54f1a562908d68ab32b95|cbac700502c143ebb497e6492d1b2dd8|0|0|636848900667651259&amp;sdata=Uj7iS6aIiV2/zuCDAdT6k6GwjkNUmgVg2DPm1Obckqs%3D&amp;reserved=0"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prepare-to-work-and-operate-in-the-european-aviation-sector-after-brexit&amp;data=02|01||24bcebe518f54f1a562908d68ab32b95|cbac700502c143ebb497e6492d1b2dd8|0|0|636848900667641250&amp;sdata=6XyuP2pg13g43NywA1ZiJMITvQjm6bhXWCp6PzJlK9M%3D&amp;reserved=0" TargetMode="External"/><Relationship Id="rId5" Type="http://schemas.openxmlformats.org/officeDocument/2006/relationships/hyperlink" Target="https://emea01.safelinks.protection.outlook.com/?url=https://www.gov.uk/government/publications/prepare-to-drive-in-the-eu-after-brexit#history&amp;data=02|01||24bcebe518f54f1a562908d68ab32b95|cbac700502c143ebb497e6492d1b2dd8|0|0|636848900667631245&amp;sdata=B3pFLVBqXWW5rj/r5Qt1yfNhGuI7gyRf8LM8hZKIbFU%3D&amp;reserved=0"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ecommerce-eu-exit-guidance&amp;data=02|01||24bcebe518f54f1a562908d68ab32b95|cbac700502c143ebb497e6492d1b2dd8|0|0|636848900667631245&amp;sdata=xp6qWVBlgBcJdJgqlzkTLl1vRu3wXWsBt6pYs1p4aKw%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s://www.gov.uk/government/news/data-protection-and-brexit-is-your-organisation-prepared&amp;data=02|01||24bcebe518f54f1a562908d68ab32b95|cbac700502c143ebb497e6492d1b2dd8|0|0|636848900667621236&amp;sdata=GJ7DAAAHRvNFInRmQHXXj2Hhdvweg/0Fn%2B0XlbtTkMw%3D&amp;reserved=0"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construction-products-regulation-if-there-is-no-brexit-deal&amp;data=02|01||24bcebe518f54f1a562908d68ab32b95|cbac700502c143ebb497e6492d1b2dd8|0|0|636848900667621236&amp;sdata=QrGCQA3Pb0ntPlK7FmlrGFTZ0nmjfAvHQT2DFC%2BdvxY%3D&amp;reserved=0" TargetMode="External"/><Relationship Id="rId5" Type="http://schemas.openxmlformats.org/officeDocument/2006/relationships/hyperlink" Target="https://emea01.safelinks.protection.outlook.com/?url=https://www.gov.uk/guidance/public-sector-procurement-after-a-no-deal-brexit&amp;data=02|01||24bcebe518f54f1a562908d68ab32b95|cbac700502c143ebb497e6492d1b2dd8|0|0|636848900667591218&amp;sdata=NVeNz8XdkJ9Oiktcfyyfv5XUonbqbm0lY71awhkQoUA%3D&amp;reserved=0"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hyperlink" Target="https://emea01.safelinks.protection.outlook.com/?url=https://www.gov.uk/government/publications/regulating-chemicals-reach-if-theres-no-brexit-deal/regulating-chemicals-reach-if-theres-no-brexit-deal&amp;data=02|01||24bcebe518f54f1a562908d68ab32b95|cbac700502c143ebb497e6492d1b2dd8|0|0|636848900667611232&amp;sdata=T2zsEXjzUoXB4mA9kgtqY9Du0%2BzyloXiFOJcCOm%2B2iw%3D&amp;reserved=0" TargetMode="External"/><Relationship Id="rId3" Type="http://schemas.openxmlformats.org/officeDocument/2006/relationships/image" Target="../media/image1.png"/><Relationship Id="rId7" Type="http://schemas.openxmlformats.org/officeDocument/2006/relationships/hyperlink" Target="https://emea01.safelinks.protection.outlook.com/?url=http://apha.defra.gov.uk/official-vets/briefing%20notes.htm&amp;data=02|01||24bcebe518f54f1a562908d68ab32b95|cbac700502c143ebb497e6492d1b2dd8|0|0|636848900667601223&amp;sdata=G6K%2BI/EL2OHVZ0ABoWLEcv4S72hkB/iACk%2BatpV2RIA%3D&amp;reserved=0"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consultations/geographical-indications-gi-creating-uk-schemes-after-eu-exit&amp;data=02|01||24bcebe518f54f1a562908d68ab32b95|cbac700502c143ebb497e6492d1b2dd8|0|0|636848900667601223&amp;sdata=H%2BQD5cs0xWpZrB1jchIvo6KAiTEK8NPCajxJ9LrEY5E%3D&amp;reserved=0" TargetMode="External"/><Relationship Id="rId5" Type="http://schemas.openxmlformats.org/officeDocument/2006/relationships/hyperlink" Target="https://emea01.safelinks.protection.outlook.com/?url=https://www.gov.uk/government/publications/notice-0119-information-for-businesses-with-tariff-quota-licences&amp;data=02|01||24bcebe518f54f1a562908d68ab32b95|cbac700502c143ebb497e6492d1b2dd8|0|0|636848900667591218&amp;sdata=coxe6XM6ygj4M6FP5qTZr9rl/LqaL6x55XR8X4EhRdA%3D&amp;reserved=0"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mea01.safelinks.protection.outlook.com/?url=https://www.gov.uk/email-signup/?topic%3D/government/brexit&amp;data=02|01||5916b7fab4d347ebc22308d690c84518|cbac700502c143ebb497e6492d1b2dd8|0|0|636855588316873553&amp;sdata=WldHp/LwPvWyFvFPQHBx/Buw88Fgmy2tJqHGugHJ7mE%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s://euexit.campaign.gov.uk/"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science%20research%20and%20innovation" TargetMode="External"/><Relationship Id="rId13" Type="http://schemas.openxmlformats.org/officeDocument/2006/relationships/hyperlink" Target="https://emea01.safelinks.protection.outlook.com/?url=https://www.gov.uk/guidance/the-chemicals-sector-and-preparing-for-eu-exit?utm_source%3Dd633c3b0-fe0e-4271-ab04-bd5d5331f6b9%26utm_medium%3Demail%26utm_campaign%3Dgovuk-notifications%26utm_content%3Dimmediate&amp;data=02|01|stuart.chapman@beis.gov.uk|1e73455306e54f235e3508d691d0d060|cbac700502c143ebb497e6492d1b2dd8|0|0|636856723359260475&amp;sdata=h6hQAlCHaiJQaVgOeSO876HXjXDfboPVrSZRjUqJKE0%3D&amp;reserved=0" TargetMode="External"/><Relationship Id="rId18" Type="http://schemas.openxmlformats.org/officeDocument/2006/relationships/hyperlink" Target="https://emea01.safelinks.protection.outlook.com/?url=https://www.gov.uk/guidance/gas-markets-and-preparing-for-eu-exit?utm_source%3D64273203-8e68-4749-a49d-de9f146dc0fb%26utm_medium%3Demail%26utm_campaign%3Dgovuk-notifications%26utm_content%3Dimmediate&amp;data=02|01|stuart.chapman@beis.gov.uk|1e73455306e54f235e3508d691d0d060|cbac700502c143ebb497e6492d1b2dd8|0|0|636856723359280494&amp;sdata=O/MI55tZs4G4y5aej686%2BN33fiPuXe0YXbInXmybX80%3D&amp;reserved=0" TargetMode="External"/><Relationship Id="rId3" Type="http://schemas.openxmlformats.org/officeDocument/2006/relationships/image" Target="../media/image2.png"/><Relationship Id="rId7" Type="http://schemas.openxmlformats.org/officeDocument/2006/relationships/hyperlink" Target="https://emea01.safelinks.protection.outlook.com/?url=https://www.gov.uk/guidance/the-retail-sector-and-preparing-for-eu-exit&amp;data=02|01||24bcebe518f54f1a562908d68ab32b95|cbac700502c143ebb497e6492d1b2dd8|0|0|636848900667551191&amp;sdata=%2BRN5p2Wkl7uRkNoanzFNKzHODOqVd50eUZD3X8L41no%3D&amp;reserved=0" TargetMode="External"/><Relationship Id="rId12" Type="http://schemas.openxmlformats.org/officeDocument/2006/relationships/hyperlink" Target="https://emea01.safelinks.protection.outlook.com/?url=https://www.gov.uk/guidance/the-automotive-sector-and-preparing-for-eu-exit&amp;data=02|01||24bcebe518f54f1a562908d68ab32b95|cbac700502c143ebb497e6492d1b2dd8|0|0|636848900667531173&amp;sdata=5sWDtgpGA/qPZKnJAVtiv69cxj%2BuoTlX92lC0nglahI%3D&amp;reserved=0" TargetMode="External"/><Relationship Id="rId17" Type="http://schemas.openxmlformats.org/officeDocument/2006/relationships/hyperlink" Target="https://emea01.safelinks.protection.outlook.com/?url=https://www.gov.uk/guidance/the-electronics-machinery-and-parts-sector-and-preparing-for-eu-exit?utm_source%3D2eb2d901-5bc2-4acd-b29d-9fc5e021a025%26utm_medium%3Demail%26utm_campaign%3Dgovuk-notifications%26utm_content%3Dimmediate&amp;data=02|01|stuart.chapman@beis.gov.uk|1e73455306e54f235e3508d691d0d060|cbac700502c143ebb497e6492d1b2dd8|0|0|636856723359270485&amp;sdata=Vj9wVNGq45oSAfQyMCi9BzQ//HdTRq0qSX1EY%2Bh6BB4%3D&amp;reserved=0" TargetMode="External"/><Relationship Id="rId2" Type="http://schemas.openxmlformats.org/officeDocument/2006/relationships/notesSlide" Target="../notesSlides/notesSlide5.xml"/><Relationship Id="rId16" Type="http://schemas.openxmlformats.org/officeDocument/2006/relationships/hyperlink" Target="https://emea01.safelinks.protection.outlook.com/?url=https://www.gov.uk/guidance/the-electricity-sector-and-preparing-for-eu-exit?utm_source%3D9d26862f-c508-4357-8134-2d6a10c9613c%26utm_medium%3Demail%26utm_campaign%3Dgovuk-notifications%26utm_content%3Dimmediate&amp;data=02|01|stuart.chapman@beis.gov.uk|1e73455306e54f235e3508d691d0d060|cbac700502c143ebb497e6492d1b2dd8|0|0|636856723359270485&amp;sdata=Fa%2BSd4l4syBGUiU/mKPB/yHe9t2uZAVQUP8/0cR7AAQ%3D&amp;reserved=0" TargetMode="Externa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uidance/the-professional-and-business-services-sector-and-preparing-for-eu-exit?utm_source%3D4d531961-616f-4350-9aa9-266e99d27fa4%26utm_medium%3Demail%26utm_campaign%3Dgovuk-notifications%26utm_content%3Dimmediate&amp;data=02|01|stuart.chapman@beis.gov.uk|1e73455306e54f235e3508d691d0d060|cbac700502c143ebb497e6492d1b2dd8|0|0|636856723359260475&amp;sdata=WQEFLdIGYLIdynHN1g9MANRm4754iIauhxVKGL7mNgA%3D&amp;reserved=0" TargetMode="External"/><Relationship Id="rId11" Type="http://schemas.openxmlformats.org/officeDocument/2006/relationships/hyperlink" Target="https://emea01.safelinks.protection.outlook.com/?url=https://www.gov.uk/guidance/the-aerospace-sector-and-preparing-for-eu-exit&amp;data=02|01||24bcebe518f54f1a562908d68ab32b95|cbac700502c143ebb497e6492d1b2dd8|0|0|636848900667531173&amp;sdata=yG86R3XIWDIOhU/bk7kme/r00SXWuia07f6cx7GLDaU%3D&amp;reserved=0" TargetMode="External"/><Relationship Id="rId5" Type="http://schemas.openxmlformats.org/officeDocument/2006/relationships/hyperlink" Target="https://emea01.safelinks.protection.outlook.com/?url=https://www.gov.uk/guidance/oil-and-gas-production-and-preparing-for-eu-exit&amp;data=02|01||24bcebe518f54f1a562908d68ab32b95|cbac700502c143ebb497e6492d1b2dd8|0|0|636848900667551191&amp;sdata=iW8iwBiamgt6Ah1oC1MGTe5Em6SJ4Ro%2BfXjjkC0a7pk%3D&amp;reserved=0" TargetMode="External"/><Relationship Id="rId15" Type="http://schemas.openxmlformats.org/officeDocument/2006/relationships/hyperlink" Target="consumer%20goods" TargetMode="External"/><Relationship Id="rId10" Type="http://schemas.openxmlformats.org/officeDocument/2006/relationships/hyperlink" Target="https://www.gov.uk/guidance/steel-and-other-metal-manufacturing-and-preparing-for-eu-exit" TargetMode="External"/><Relationship Id="rId19" Type="http://schemas.openxmlformats.org/officeDocument/2006/relationships/hyperlink" Target="https://www.gov.uk/guidance/mining-the-manufacturing-of-non-metals-and-preparing-for-eu-exit" TargetMode="External"/><Relationship Id="rId4" Type="http://schemas.openxmlformats.org/officeDocument/2006/relationships/hyperlink" Target="https://www.gov.uk/guidance/the-nuclear-sector-and-preparing-for-eu-exit" TargetMode="External"/><Relationship Id="rId9" Type="http://schemas.openxmlformats.org/officeDocument/2006/relationships/hyperlink" Target="https://emea01.safelinks.protection.outlook.com/?url=https://www.gov.uk/guidance/the-space-sector-and-preparing-for-eu-exit?utm_source%3D4d5ebb2a-e591-4bfe-b858-73d1c6ad4f10%26utm_medium%3Demail%26utm_campaign%3Dgovuk-notifications%26utm_content%3Dimmediate&amp;data=02|01|stuart.chapman@beis.gov.uk|1e73455306e54f235e3508d691d0d060|cbac700502c143ebb497e6492d1b2dd8|0|0|636856723359250475&amp;sdata=j6TTItgxBjtDWULu38Q1t695PemQHizUOwThpEb2Z7U%3D&amp;reserved=0" TargetMode="External"/><Relationship Id="rId14" Type="http://schemas.openxmlformats.org/officeDocument/2006/relationships/hyperlink" Target="https://emea01.safelinks.protection.outlook.com/?url=https://www.gov.uk/guidance/the-construction-sector-and-preparing-for-eu-exit&amp;data=02|01||24bcebe518f54f1a562908d68ab32b95|cbac700502c143ebb497e6492d1b2dd8|0|0|636848900667541182&amp;sdata=ZAfRGIHnnWp8N4LgIeWXedOVzZTHi29jxeMOLTk9Fjo%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emea01.safelinks.protection.outlook.com/?url=https://www.gov.uk/government/publications/eu-settlement-scheme-employer-toolkit?utm_source%3D4da6f399-f214-4b6c-b5ec-3b1e117cb504%26utm_medium%3Demail%26utm_campaign%3Dgovuk-notifications%26utm_content%3Dimmediate&amp;data=02|01||24bcebe518f54f1a562908d68ab32b95|cbac700502c143ebb497e6492d1b2dd8|0|0|636848900667511169&amp;sdata=ZeDefvuUnaXCeADyfhlgYC6KxUeem9nnQ2H0IjshlrI%3D&amp;reserved=0" TargetMode="External"/><Relationship Id="rId4" Type="http://schemas.openxmlformats.org/officeDocument/2006/relationships/hyperlink" Target="https://www.gov.uk/business-uk-leaving-e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emea01.safelinks.protection.outlook.com/?url=https://www.gov.uk/government/publications/partnership-pack-preparing-for-a-no-deal-eu-exit?utm_source%3Dbd162f25-610e-46f0-b90e-1e81ba44f0e7%26utm_medium%3Demail%26utm_campaign%3Dgovuk-notifications%26utm_content%3Dimmediate&amp;data=02|01||5916b7fab4d347ebc22308d690c84518|cbac700502c143ebb497e6492d1b2dd8|0|0|636855588316753462&amp;sdata=zxDnwesBIgoJIqGnVyTj1nYjcogpZbDaST%2BnRyyhpAc%3D&amp;reserved=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emea01.safelinks.protection.outlook.com/?url=https://www.gov.uk/government/publications/uk-participation-in-horizon-2020-uk-government-overview&amp;data=02|01|stuart.chapman@beis.gov.uk|a5aa1b1a9fc04859069308d696590146|cbac700502c143ebb497e6492d1b2dd8|0|0|636861707479241906&amp;sdata=YXPyQ1NrJvplmp8h8L%2B5QakRg3ERPMrPIe%2B7PPzQ4Hk%3D&amp;reserved=0" TargetMode="External"/><Relationship Id="rId5" Type="http://schemas.openxmlformats.org/officeDocument/2006/relationships/hyperlink" Target="https://emea01.safelinks.protection.outlook.com/?url=https://www.gov.uk/government/publications/horizon-2020-funding-if-theres-no-brexit-deal/horizon-2020-funding-if-theres-no-brexit-deal--2&amp;data=02|01|stuart.chapman@beis.gov.uk|a5aa1b1a9fc04859069308d696590146|cbac700502c143ebb497e6492d1b2dd8|0|0|636861707479241906&amp;sdata=ODmrK%2BKmcWQq5GSUncz3ONcdlH8fv%2BjB5p0QnazS2Tc%3D&amp;reserved=0" TargetMode="External"/><Relationship Id="rId4" Type="http://schemas.openxmlformats.org/officeDocument/2006/relationships/hyperlink" Target="https://emea01.safelinks.protection.outlook.com/?url=https://apply-for-innovation-funding.service.gov.uk/eu-grant/overview?_ga%3D2.133097934.1722647801.1548769932-1618557236.1533117315&amp;data=02|01|stuart.chapman@beis.gov.uk|a5aa1b1a9fc04859069308d696590146|cbac700502c143ebb497e6492d1b2dd8|0|0|636861707479231896&amp;sdata=z7WBlx6Vv67Dy%2BpsztwgR0%2BFx0vzEnC4Nax%2BKwdm82I%3D&amp;reserved=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cxnSp>
        <p:nvCxnSpPr>
          <p:cNvPr id="8" name="Straight Connector 7"/>
          <p:cNvCxnSpPr/>
          <p:nvPr/>
        </p:nvCxnSpPr>
        <p:spPr>
          <a:xfrm>
            <a:off x="251520" y="1196752"/>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ctrTitle"/>
          </p:nvPr>
        </p:nvSpPr>
        <p:spPr>
          <a:xfrm>
            <a:off x="251520" y="1272908"/>
            <a:ext cx="6912768" cy="4233370"/>
          </a:xfrm>
          <a:prstGeom prst="rect">
            <a:avLst/>
          </a:prstGeom>
        </p:spPr>
        <p:txBody>
          <a:bodyPr anchor="t">
            <a:noAutofit/>
          </a:bodyPr>
          <a:lstStyle>
            <a:lvl1pPr algn="l">
              <a:defRPr sz="5000"/>
            </a:lvl1pPr>
          </a:lstStyle>
          <a:p>
            <a:r>
              <a:rPr lang="en-US" sz="4000" dirty="0">
                <a:solidFill>
                  <a:srgbClr val="004A7F"/>
                </a:solidFill>
                <a:latin typeface="Arial"/>
                <a:cs typeface="Arial"/>
              </a:rPr>
              <a:t>Preparing your business for EU Exit </a:t>
            </a:r>
            <a:br>
              <a:rPr lang="en-US" sz="40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solidFill>
                  <a:srgbClr val="004A7F"/>
                </a:solidFill>
                <a:latin typeface="Arial"/>
                <a:cs typeface="Arial"/>
              </a:rPr>
              <a:t>Stuart Chapman</a:t>
            </a:r>
            <a:br>
              <a:rPr lang="en-US" sz="1800" dirty="0">
                <a:latin typeface="Arial" panose="020B0604020202020204" pitchFamily="34" charset="0"/>
                <a:cs typeface="Arial" panose="020B0604020202020204" pitchFamily="34" charset="0"/>
              </a:rPr>
            </a:br>
            <a:r>
              <a:rPr lang="en-US" sz="1800" dirty="0">
                <a:solidFill>
                  <a:srgbClr val="004A7F"/>
                </a:solidFill>
                <a:latin typeface="Arial"/>
                <a:cs typeface="Arial"/>
              </a:rPr>
              <a:t>Business Intelligence &amp; Readiness Directorate, BEIS</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Dorset Chamber of Commerce and Industry, Dorset LEP and Bournemouth University EU Exit conference</a:t>
            </a:r>
            <a:br>
              <a:rPr lang="en-GB"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Bournemouth, </a:t>
            </a:r>
            <a:r>
              <a:rPr lang="en-US" sz="1800" dirty="0">
                <a:solidFill>
                  <a:srgbClr val="004A7F"/>
                </a:solidFill>
                <a:latin typeface="Arial"/>
                <a:cs typeface="Arial"/>
              </a:rPr>
              <a:t>1 March 2019</a:t>
            </a:r>
            <a:br>
              <a:rPr lang="en-US" sz="18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endParaRPr lang="en-GB" sz="4000" dirty="0">
              <a:solidFill>
                <a:srgbClr val="004A7F"/>
              </a:solidFill>
              <a:latin typeface="Arial" panose="020B0604020202020204" pitchFamily="34" charset="0"/>
              <a:cs typeface="Arial" panose="020B0604020202020204" pitchFamily="34" charset="0"/>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20" name="Subtitle 2"/>
          <p:cNvSpPr txBox="1">
            <a:spLocks/>
          </p:cNvSpPr>
          <p:nvPr/>
        </p:nvSpPr>
        <p:spPr>
          <a:xfrm>
            <a:off x="251520" y="6311857"/>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004A7F"/>
                </a:solidFill>
                <a:effectLst/>
                <a:uLnTx/>
                <a:uFillTx/>
                <a:latin typeface="Arial" panose="020B0604020202020204" pitchFamily="34" charset="0"/>
                <a:ea typeface="+mn-ea"/>
                <a:cs typeface="Arial" panose="020B0604020202020204" pitchFamily="34" charset="0"/>
              </a:rPr>
              <a:t>Energy Company Obligation </a:t>
            </a:r>
            <a:endParaRPr kumimoji="0" lang="en-GB" sz="1200" b="0" i="0" u="none" strike="noStrike" kern="1200" cap="none" spc="0" normalizeH="0" baseline="0" noProof="0">
              <a:ln>
                <a:noFill/>
              </a:ln>
              <a:solidFill>
                <a:srgbClr val="004A7F"/>
              </a:solidFill>
              <a:effectLst/>
              <a:uLnTx/>
              <a:uFillTx/>
              <a:latin typeface="Arial" panose="020B0604020202020204" pitchFamily="34" charset="0"/>
              <a:ea typeface="+mn-ea"/>
              <a:cs typeface="Arial" panose="020B0604020202020204" pitchFamily="34" charset="0"/>
            </a:endParaRPr>
          </a:p>
        </p:txBody>
      </p:sp>
      <p:pic>
        <p:nvPicPr>
          <p:cNvPr id="9" name="Picture 1" descr="cid:image015.png@01D4BC9A.531C3510">
            <a:extLst>
              <a:ext uri="{FF2B5EF4-FFF2-40B4-BE49-F238E27FC236}">
                <a16:creationId xmlns:a16="http://schemas.microsoft.com/office/drawing/2014/main" id="{2A5B3B48-7D8C-49B7-A8D9-859D274EB16D}"/>
              </a:ext>
            </a:extLst>
          </p:cNvPr>
          <p:cNvPicPr>
            <a:picLocks noChangeAspect="1" noChangeArrowheads="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4429579" y="2636912"/>
            <a:ext cx="4403725" cy="102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32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358558"/>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Recent guidance: Importing &amp; Exporting (1)</a:t>
            </a:r>
          </a:p>
        </p:txBody>
      </p:sp>
      <p:sp>
        <p:nvSpPr>
          <p:cNvPr id="13" name="TextBox 12"/>
          <p:cNvSpPr txBox="1"/>
          <p:nvPr/>
        </p:nvSpPr>
        <p:spPr>
          <a:xfrm>
            <a:off x="539552" y="1429684"/>
            <a:ext cx="7848872"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DIT have published guidance on the Creation of Open General Export Licences (OGEL) allowing trade in ‘dual use items’ (items with both civil and military use) to EU to continue without individual license applications: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Notice to Exporters</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updated guidance on importing, exporting and transporting products or goods after Brexit: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Importing Exporting and Transporting Products or Goods after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DHSC issued guidance for businesses supplying medicines and medical devices - what to expect on day one of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Businesses Supplying Medicines and Medical Devices</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64449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Importing &amp; Exporting (2)</a:t>
            </a:r>
          </a:p>
        </p:txBody>
      </p:sp>
      <p:sp>
        <p:nvSpPr>
          <p:cNvPr id="13" name="TextBox 12"/>
          <p:cNvSpPr txBox="1"/>
          <p:nvPr/>
        </p:nvSpPr>
        <p:spPr>
          <a:xfrm>
            <a:off x="419503" y="1041137"/>
            <a:ext cx="7848872"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HMRC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announced Transitional Simplified Procedures for customs, should we leave the EU without a deal, by writing to 145,000 VAT registered businesses trading with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HMRC Letter to Traders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how to get a UK EORI number to trade within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UK EORI Number to Trade Within the EU</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provided guidance on managing your import VAT on parcels: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Import VAT on Parcels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published guidance on moving and declaring excise goods in the event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Moving and Declaring Excise Goods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outlined the phased approach for Entry Summary Declarations: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HMRC Outlines Phased Approach for Entry Summary Declarations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how to get an UK EORI number to trade within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10"/>
              </a:rPr>
              <a:t>Get a UK EORI Number to Trade Within the EU</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HMRC released a short video on importing goods from the EU to the UK in a no deal EU Exit in 10 steps: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11"/>
              </a:rPr>
              <a:t>a link to a short importing video on YouTube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254588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Importing &amp; Exporting (3)</a:t>
            </a:r>
          </a:p>
        </p:txBody>
      </p:sp>
      <p:sp>
        <p:nvSpPr>
          <p:cNvPr id="13" name="TextBox 12"/>
          <p:cNvSpPr txBox="1"/>
          <p:nvPr/>
        </p:nvSpPr>
        <p:spPr>
          <a:xfrm>
            <a:off x="539552" y="1479782"/>
            <a:ext cx="7848872"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HMRC has issued guidance: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on how to register for simplified import procedures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Simplified Import Procedures</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on changes to the way you pay or reclaim VAT if the UK leaves EU-wide VAT IT systems: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Guidance VAT IT System</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for express courier industry and postal services on what to expect on day one of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Express Courier and Postal Services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for temporary storage operators on what to expect on day one of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Temporary Storage Operators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for Customs Agents on what to expect on day one of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Customs Agents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for Customs warehouses on what to expect on day one of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10"/>
              </a:rPr>
              <a:t>Customs Warehouses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380190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Importing &amp; Exporting (4)</a:t>
            </a:r>
          </a:p>
        </p:txBody>
      </p:sp>
      <p:sp>
        <p:nvSpPr>
          <p:cNvPr id="13" name="TextBox 12"/>
          <p:cNvSpPr txBox="1"/>
          <p:nvPr/>
        </p:nvSpPr>
        <p:spPr>
          <a:xfrm>
            <a:off x="647564" y="1028343"/>
            <a:ext cx="7848872"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DEFRA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moving live animals or animal products as part of EU trade: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Moving Live Animals or Animal Products as Part of EU Trade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importing and exporting plants and plant products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Importing and Exporting Plants and Plant Products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exporting food, drink and agricultural products: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Export Food and Agricultural Products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customs clearance for animals and animal products and the Trade Control and Expert System (TRACES):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Using TRACES to Trade in Animals and Animal Products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issued guidance on importing and exporting waste in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Importing and Exporting Waste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DEFRA released a video for the agriculture &amp; food industry in a no deal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10"/>
              </a:rPr>
              <a:t>a link to a short video on YouTube</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3336209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Importing &amp; Exporting (5)</a:t>
            </a:r>
          </a:p>
        </p:txBody>
      </p:sp>
      <p:sp>
        <p:nvSpPr>
          <p:cNvPr id="13" name="TextBox 12"/>
          <p:cNvSpPr txBox="1"/>
          <p:nvPr/>
        </p:nvSpPr>
        <p:spPr>
          <a:xfrm>
            <a:off x="539552" y="1479782"/>
            <a:ext cx="7848872"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FSA has updated guidance on special rules for the export of live fish and shellfish: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Export of Live Fish and Shellfish</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APHA has published: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finding a professional to certify export health certificates: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Certify Export Health Certificates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the import of products, animals, food and feed system (IPAFFS):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Import of Products Animals Food and Feed System IPAFFS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the export of live animals: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Export Live Animals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MHCLG has announced that Local Authorities with major ports are to receive a funding boost to help with EU exit preparations: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Local Authorities with Major Ports to Receive Funding</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2276654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Regulations and Standards (1)</a:t>
            </a:r>
          </a:p>
        </p:txBody>
      </p:sp>
      <p:sp>
        <p:nvSpPr>
          <p:cNvPr id="13" name="TextBox 12"/>
          <p:cNvSpPr txBox="1"/>
          <p:nvPr/>
        </p:nvSpPr>
        <p:spPr>
          <a:xfrm>
            <a:off x="539552" y="1416145"/>
            <a:ext cx="7848872"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HMT has updated: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their guidance for UK residents and businesses on potential changes to banking, insurance and other financial services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Banking, insurance and other financial services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a collection of financial services legislation under the EU (Withdrawal) Act 2018: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Financial Services Legislation under the EU Withdrawal Act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Regulations and Standards after EU exit</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manufactured goods: regulatory requirements after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Manufactured Goods Regulatory Requirements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399705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Regulations and Standards (2)</a:t>
            </a:r>
          </a:p>
        </p:txBody>
      </p:sp>
      <p:sp>
        <p:nvSpPr>
          <p:cNvPr id="13" name="TextBox 12"/>
          <p:cNvSpPr txBox="1"/>
          <p:nvPr/>
        </p:nvSpPr>
        <p:spPr>
          <a:xfrm>
            <a:off x="539552" y="1416145"/>
            <a:ext cx="7848872"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DHSC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for industry and organisations involved in health and care about contingency plans if the UK leaves the EU without </a:t>
            </a:r>
            <a:r>
              <a:rPr kumimoji="0" lang="en-GB" sz="1800" b="0" i="0" u="none" strike="noStrike" kern="1200" cap="none" spc="0" normalizeH="0" baseline="0" noProof="0">
                <a:ln>
                  <a:noFill/>
                </a:ln>
                <a:solidFill>
                  <a:srgbClr val="004A7F"/>
                </a:solidFill>
                <a:effectLst/>
                <a:uLnTx/>
                <a:uFillTx/>
                <a:latin typeface="Calibri"/>
                <a:ea typeface="+mn-ea"/>
                <a:cs typeface="+mn-cs"/>
              </a:rPr>
              <a:t>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Planning for No Deal EU Exit Information for the Health and Care Sector</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published the consultation outcome on the Tobacco Products and Nicotine Inhaling Products (Amendment) (EU Exit) Regulations 2018: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Consultations Tobacco Products and Nicotine Inhaling Products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MHRA has updated information about the regulation of medicines and medical devices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MHRA Guidance on a Possible No Deal</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48018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workforce and people (1)</a:t>
            </a:r>
          </a:p>
        </p:txBody>
      </p:sp>
      <p:sp>
        <p:nvSpPr>
          <p:cNvPr id="13" name="TextBox 12"/>
          <p:cNvSpPr txBox="1"/>
          <p:nvPr/>
        </p:nvSpPr>
        <p:spPr>
          <a:xfrm>
            <a:off x="402229" y="1196752"/>
            <a:ext cx="7848872"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FCO has updated: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UK nationals travelling to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UK Nationals Travelling to the EU</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important EU exit information for UK nationals living in or travelling to and from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Important EU Exit Information for UK Nationals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information on the rights and status of UK nationals living in the European Union, European Economic Area (EEA) and European Free Trade Area (EFTA), and Switzerland: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Advice for British Nationals Travelling and Living in Europe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4A7F"/>
                </a:solidFill>
                <a:effectLst/>
                <a:uLnTx/>
                <a:uFillTx/>
                <a:latin typeface="Calibri"/>
                <a:ea typeface="+mn-ea"/>
                <a:cs typeface="+mn-cs"/>
              </a:rPr>
              <a:t>DExEU</a:t>
            </a:r>
            <a:r>
              <a:rPr kumimoji="0" lang="en-GB" sz="1800" b="0" i="0" u="none" strike="noStrike" kern="1200" cap="none" spc="0" normalizeH="0" baseline="0" noProof="0" dirty="0">
                <a:ln>
                  <a:noFill/>
                </a:ln>
                <a:solidFill>
                  <a:srgbClr val="004A7F"/>
                </a:solidFill>
                <a:effectLst/>
                <a:uLnTx/>
                <a:uFillTx/>
                <a:latin typeface="Calibri"/>
                <a:ea typeface="+mn-ea"/>
                <a:cs typeface="+mn-cs"/>
              </a:rPr>
              <a:t> has published: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to UK and Irish Citizens on their rights under the Common Travel Area arrangements: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Common Travel Area Guidance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a paper on No Deal Citizens’ Rights Agreement text as agreed between the UK and the EEA EFTA states: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EEA EFTA no deal citizens’ rights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2178413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workforce and people (2)</a:t>
            </a:r>
          </a:p>
        </p:txBody>
      </p:sp>
      <p:sp>
        <p:nvSpPr>
          <p:cNvPr id="13" name="TextBox 12"/>
          <p:cNvSpPr txBox="1"/>
          <p:nvPr/>
        </p:nvSpPr>
        <p:spPr>
          <a:xfrm>
            <a:off x="466833" y="1690165"/>
            <a:ext cx="7848872"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The Home Office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published guidance on the EU Settlement Scheme: Assisted Digital service: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EU Settlement Scheme Assisted Digital Service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an email service where EU citizens and other interested stakeholders can sign up for updates: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https://gov.smartwebportal.co.uk/homeoffice/public/webform</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4A7F"/>
                </a:solidFill>
                <a:effectLst/>
                <a:uLnTx/>
                <a:uFillTx/>
                <a:latin typeface="Calibri"/>
                <a:ea typeface="+mn-ea"/>
                <a:cs typeface="+mn-cs"/>
              </a:rPr>
              <a:t>MoJ</a:t>
            </a:r>
            <a:r>
              <a:rPr kumimoji="0" lang="en-GB" sz="1800" b="0" i="0" u="none" strike="noStrike" kern="1200" cap="none" spc="0" normalizeH="0" baseline="0" noProof="0" dirty="0">
                <a:ln>
                  <a:noFill/>
                </a:ln>
                <a:solidFill>
                  <a:srgbClr val="004A7F"/>
                </a:solidFill>
                <a:effectLst/>
                <a:uLnTx/>
                <a:uFillTx/>
                <a:latin typeface="Calibri"/>
                <a:ea typeface="+mn-ea"/>
                <a:cs typeface="+mn-cs"/>
              </a:rPr>
              <a:t> has published guidance for UK, EU and EFTA legal professionals after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UK EU and EFTA Legal Professionals after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420604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Recent guidance: Energy &amp; Climate</a:t>
            </a:r>
          </a:p>
        </p:txBody>
      </p:sp>
      <p:sp>
        <p:nvSpPr>
          <p:cNvPr id="13" name="TextBox 12"/>
          <p:cNvSpPr txBox="1"/>
          <p:nvPr/>
        </p:nvSpPr>
        <p:spPr>
          <a:xfrm>
            <a:off x="395536" y="1343870"/>
            <a:ext cx="7848872"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Energy and Climate after EU exit</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the electricity sector and preparing for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Electricity Sector</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gas markets and preparing for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Gas Markets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the fourth quarterly update to Parliament of the Government’s progress on the UK’s exit from the Euratom Treaty: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Euratom Exit Quarterly Update</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guidance on shipping radioactive waste and spent fuel after a no-deal EU 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Shipping Radioactive Waste and Spent Fuel after a no deal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DEFRA has issued guidance on how businesses can continue to trade and deal in fluorinated greenhouse gases and ozone-depleting substances in the UK and EU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10"/>
              </a:rPr>
              <a:t>Fluorinated Gases and Ozone Depleting Substances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125230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Presentation outline</a:t>
            </a:r>
          </a:p>
        </p:txBody>
      </p:sp>
      <p:sp>
        <p:nvSpPr>
          <p:cNvPr id="13" name="TextBox 12"/>
          <p:cNvSpPr txBox="1"/>
          <p:nvPr/>
        </p:nvSpPr>
        <p:spPr>
          <a:xfrm>
            <a:off x="742745" y="2036601"/>
            <a:ext cx="4132398" cy="2031325"/>
          </a:xfrm>
          <a:prstGeom prst="rect">
            <a:avLst/>
          </a:prstGeom>
          <a:noFill/>
        </p:spPr>
        <p:txBody>
          <a:bodyPr wrap="square"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Information Campaign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First Steps for Sectors guidance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Tools and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EU Exit guidance</a:t>
            </a:r>
          </a:p>
        </p:txBody>
      </p:sp>
      <p:pic>
        <p:nvPicPr>
          <p:cNvPr id="9" name="Picture 2" descr="https://euexitbusiness.campaign.gov.uk/wp-content/uploads/sites/75/2018/11/CAB18635_600x338-bannerspeople.jpg">
            <a:extLst>
              <a:ext uri="{FF2B5EF4-FFF2-40B4-BE49-F238E27FC236}">
                <a16:creationId xmlns:a16="http://schemas.microsoft.com/office/drawing/2014/main" id="{0E6BF18D-FBB0-47DE-9939-FA1E4A2B22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875" y="2232379"/>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748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Digital &amp; Data and Intellectual Property</a:t>
            </a:r>
          </a:p>
        </p:txBody>
      </p:sp>
      <p:sp>
        <p:nvSpPr>
          <p:cNvPr id="13" name="TextBox 12"/>
          <p:cNvSpPr txBox="1"/>
          <p:nvPr/>
        </p:nvSpPr>
        <p:spPr>
          <a:xfrm>
            <a:off x="395536" y="1035764"/>
            <a:ext cx="7848872"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A7F"/>
                </a:solidFill>
                <a:effectLst/>
                <a:uLnTx/>
                <a:uFillTx/>
                <a:latin typeface="Calibri"/>
                <a:ea typeface="+mn-ea"/>
                <a:cs typeface="+mn-cs"/>
              </a:rPr>
              <a:t>Digital &amp;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issued summary guidance on using personal data after the UK leave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Using Personal Data</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A7F"/>
                </a:solidFill>
                <a:effectLst/>
                <a:uLnTx/>
                <a:uFillTx/>
                <a:latin typeface="Calibri"/>
                <a:ea typeface="+mn-ea"/>
                <a:cs typeface="+mn-cs"/>
              </a:rPr>
              <a:t>Intellectual Property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The Intellectual Property Office has: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published information on the future of intellectual property laws following the decision that the UK will leave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IP and Brexit the Facts</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published information on the numbering system for comparable UK trade marks after the UK exits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Numbering System for Comparable UK Trade Marks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updated guidance on the future of intellectual property laws following the decision that the UK will leave the EU: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IP and Brexit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 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Intellectual Property after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3378821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guidance: Funding, Procurement &amp; Compliance</a:t>
            </a:r>
          </a:p>
        </p:txBody>
      </p:sp>
      <p:sp>
        <p:nvSpPr>
          <p:cNvPr id="13" name="TextBox 12"/>
          <p:cNvSpPr txBox="1"/>
          <p:nvPr/>
        </p:nvSpPr>
        <p:spPr>
          <a:xfrm>
            <a:off x="419503" y="1071650"/>
            <a:ext cx="7848872"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A7F"/>
                </a:solidFill>
                <a:effectLst/>
                <a:uLnTx/>
                <a:uFillTx/>
                <a:latin typeface="Calibri"/>
                <a:ea typeface="+mn-ea"/>
                <a:cs typeface="+mn-cs"/>
              </a:rPr>
              <a:t>EU &amp; UK Funding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 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European and Domestic Funding after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A7F"/>
                </a:solidFill>
                <a:effectLst/>
                <a:uLnTx/>
                <a:uFillTx/>
                <a:latin typeface="Calibri"/>
                <a:ea typeface="+mn-ea"/>
                <a:cs typeface="+mn-cs"/>
              </a:rPr>
              <a:t>Public Procurement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 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Public Sector Procurement after Brexit</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4A7F"/>
                </a:solidFill>
                <a:effectLst/>
                <a:uLnTx/>
                <a:uFillTx/>
                <a:latin typeface="Calibri"/>
                <a:ea typeface="+mn-ea"/>
                <a:cs typeface="+mn-cs"/>
              </a:rPr>
              <a:t>Organisational Compliance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published summary guidance 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Operating in the EU after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Companies House has  published guidance on changing your company registration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Changing your Company Registration</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has issued correspondence to the accounting and audit sector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Accounting and Audit if No Deal EU exit</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190173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(1)</a:t>
            </a:r>
          </a:p>
        </p:txBody>
      </p:sp>
      <p:sp>
        <p:nvSpPr>
          <p:cNvPr id="13" name="TextBox 12"/>
          <p:cNvSpPr txBox="1"/>
          <p:nvPr/>
        </p:nvSpPr>
        <p:spPr>
          <a:xfrm>
            <a:off x="539552" y="1132152"/>
            <a:ext cx="7848872"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DCMS has issued guidance on exporting objects of cultural interest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Exporting Objects of Cultural Interest</a:t>
            </a:r>
            <a:endParaRPr kumimoji="0" lang="en-GB" sz="1800" b="0" i="0" u="sng"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DEFRA has published guidance 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what food and drink producers with ‘geographical indication’ (GI) protection need to know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Protecting Food and Drink Names</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food labelling changes after Brexit: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Food Labelling Changes </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organic food trading and labelling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8"/>
              </a:rPr>
              <a:t>Organic Food Trading and Labelling</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DHSC has updated guidance for industry and organisations involved in health and care about contingency plans for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9"/>
              </a:rPr>
              <a:t>Health and Care Sector</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3372699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(2)</a:t>
            </a:r>
          </a:p>
        </p:txBody>
      </p:sp>
      <p:sp>
        <p:nvSpPr>
          <p:cNvPr id="13" name="TextBox 12"/>
          <p:cNvSpPr txBox="1"/>
          <p:nvPr/>
        </p:nvSpPr>
        <p:spPr>
          <a:xfrm>
            <a:off x="539552" y="1256498"/>
            <a:ext cx="7848872"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err="1">
                <a:ln>
                  <a:noFill/>
                </a:ln>
                <a:solidFill>
                  <a:srgbClr val="004A7F"/>
                </a:solidFill>
                <a:effectLst/>
                <a:uLnTx/>
                <a:uFillTx/>
                <a:latin typeface="Calibri"/>
                <a:ea typeface="+mn-ea"/>
                <a:cs typeface="+mn-cs"/>
              </a:rPr>
              <a:t>DfT</a:t>
            </a:r>
            <a:r>
              <a:rPr kumimoji="0" lang="en-GB" sz="1800" b="0" i="0" u="none" strike="noStrike" kern="1200" cap="none" spc="0" normalizeH="0" baseline="0" noProof="0">
                <a:ln>
                  <a:noFill/>
                </a:ln>
                <a:solidFill>
                  <a:srgbClr val="004A7F"/>
                </a:solidFill>
                <a:effectLst/>
                <a:uLnTx/>
                <a:uFillTx/>
                <a:latin typeface="Calibri"/>
                <a:ea typeface="+mn-ea"/>
                <a:cs typeface="+mn-cs"/>
              </a:rPr>
              <a:t> has published: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updated guidance on aviation security for passengers and cargo if there’s no Brexit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Aviation Security</a:t>
            </a: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updated guidance, including information on motor insurance, vehicle registrations, number plates and country stickers:</a:t>
            </a:r>
            <a:r>
              <a:rPr kumimoji="0" lang="en-GB" sz="1800" b="1" i="0" u="none" strike="noStrike" kern="1200" cap="none" spc="0" normalizeH="0" baseline="0" noProof="0">
                <a:ln>
                  <a:noFill/>
                </a:ln>
                <a:solidFill>
                  <a:srgbClr val="004A7F"/>
                </a:solidFill>
                <a:effectLst/>
                <a:uLnTx/>
                <a:uFillTx/>
                <a:latin typeface="Calibri"/>
                <a:ea typeface="+mn-ea"/>
                <a:cs typeface="+mn-cs"/>
              </a:rPr>
              <a:t> </a:t>
            </a:r>
            <a:r>
              <a:rPr kumimoji="0" lang="en-GB" sz="1800" b="0" i="0" u="sng" strike="noStrike" kern="1200" cap="none" spc="0" normalizeH="0" baseline="0" noProof="0">
                <a:ln>
                  <a:noFill/>
                </a:ln>
                <a:solidFill>
                  <a:srgbClr val="004A7F"/>
                </a:solidFill>
                <a:effectLst/>
                <a:uLnTx/>
                <a:uFillTx/>
                <a:latin typeface="Calibri"/>
                <a:ea typeface="+mn-ea"/>
                <a:cs typeface="+mn-cs"/>
                <a:hlinkClick r:id="rId6"/>
              </a:rPr>
              <a:t>Prepare to drive in the EU after EU Exit</a:t>
            </a: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laid a road haulage statutory instrument in Parliament which is designed to ensure UK law operates effectively if the UK leaves the EU without a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EU Exit: Road Haulage</a:t>
            </a: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MHCLG continues to closely engage with local authorities so that they and their residents are well-prepared for the UK leaving the European Union on 29 March 2019. To support this activity, a network of 9 local Authority chief executives from across England has been established: </a:t>
            </a:r>
            <a:r>
              <a:rPr kumimoji="0" lang="en-GB" sz="1800" b="0" i="0" u="sng" strike="noStrike" kern="1200" cap="none" spc="0" normalizeH="0" baseline="0" noProof="0">
                <a:ln>
                  <a:noFill/>
                </a:ln>
                <a:solidFill>
                  <a:srgbClr val="004A7F"/>
                </a:solidFill>
                <a:effectLst/>
                <a:uLnTx/>
                <a:uFillTx/>
                <a:latin typeface="Calibri"/>
                <a:ea typeface="+mn-ea"/>
                <a:cs typeface="+mn-cs"/>
                <a:hlinkClick r:id="rId8"/>
              </a:rPr>
              <a:t>MHCLG Local Information Sharing</a:t>
            </a:r>
            <a:r>
              <a:rPr kumimoji="0" lang="en-GB" sz="1800" b="0" i="0" u="none" strike="noStrike" kern="1200" cap="none" spc="0" normalizeH="0" baseline="0" noProof="0">
                <a:ln>
                  <a:noFill/>
                </a:ln>
                <a:solidFill>
                  <a:srgbClr val="004A7F"/>
                </a:solidFill>
                <a:effectLst/>
                <a:uLnTx/>
                <a:uFillTx/>
                <a:latin typeface="Calibri"/>
                <a:ea typeface="+mn-ea"/>
                <a:cs typeface="+mn-cs"/>
              </a:rPr>
              <a:t> </a:t>
            </a:r>
          </a:p>
        </p:txBody>
      </p:sp>
    </p:spTree>
    <p:extLst>
      <p:ext uri="{BB962C8B-B14F-4D97-AF65-F5344CB8AC3E}">
        <p14:creationId xmlns:p14="http://schemas.microsoft.com/office/powerpoint/2010/main" val="154780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(3)</a:t>
            </a:r>
          </a:p>
        </p:txBody>
      </p:sp>
      <p:sp>
        <p:nvSpPr>
          <p:cNvPr id="13" name="TextBox 12"/>
          <p:cNvSpPr txBox="1"/>
          <p:nvPr/>
        </p:nvSpPr>
        <p:spPr>
          <a:xfrm>
            <a:off x="539552" y="1633169"/>
            <a:ext cx="7848872"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issued guidance on the UKCA (UK Conformity Assessed) marking which is the new UK product marking that will be used for certain goods being placed on the UK market </a:t>
            </a:r>
            <a:r>
              <a:rPr kumimoji="0" lang="en-GB" sz="1800" b="0" i="0" u="none" strike="noStrike" kern="1200" cap="none" spc="0" normalizeH="0" baseline="0" noProof="0">
                <a:ln>
                  <a:noFill/>
                </a:ln>
                <a:solidFill>
                  <a:srgbClr val="004A7F"/>
                </a:solidFill>
                <a:effectLst/>
                <a:uLnTx/>
                <a:uFillTx/>
                <a:latin typeface="Calibri"/>
                <a:ea typeface="+mn-ea"/>
                <a:cs typeface="+mn-cs"/>
              </a:rPr>
              <a:t>if the UK leaves </a:t>
            </a:r>
            <a:r>
              <a:rPr kumimoji="0" lang="en-GB" sz="1800" b="0" i="0" u="none" strike="noStrike" kern="1200" cap="none" spc="0" normalizeH="0" baseline="0" noProof="0" dirty="0">
                <a:ln>
                  <a:noFill/>
                </a:ln>
                <a:solidFill>
                  <a:srgbClr val="004A7F"/>
                </a:solidFill>
                <a:effectLst/>
                <a:uLnTx/>
                <a:uFillTx/>
                <a:latin typeface="Calibri"/>
                <a:ea typeface="+mn-ea"/>
                <a:cs typeface="+mn-cs"/>
              </a:rPr>
              <a:t>the EU without a deal. The UKCA would replace the CE safety symbol on products: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5"/>
              </a:rPr>
              <a:t>UKCA</a:t>
            </a: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BEIS updated the overview of the UK’s relationship with Horizon 2020 programme for science and innovation: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Horizon 2020 Overview</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HMRC sent a letter to traders explaining changes to Binding Tariff Information if the UK leaves the EU without a deal: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recent HMRC letters</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1606507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(4)</a:t>
            </a:r>
          </a:p>
        </p:txBody>
      </p:sp>
      <p:sp>
        <p:nvSpPr>
          <p:cNvPr id="13" name="TextBox 12"/>
          <p:cNvSpPr txBox="1"/>
          <p:nvPr/>
        </p:nvSpPr>
        <p:spPr>
          <a:xfrm>
            <a:off x="419503" y="1311560"/>
            <a:ext cx="7848872"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4A7F"/>
                </a:solidFill>
                <a:effectLst/>
                <a:uLnTx/>
                <a:uFillTx/>
                <a:latin typeface="Calibri"/>
                <a:ea typeface="+mn-ea"/>
                <a:cs typeface="+mn-cs"/>
              </a:rPr>
              <a:t>DfT</a:t>
            </a:r>
            <a:r>
              <a:rPr kumimoji="0" lang="en-GB" sz="1800" b="0" i="0" u="none" strike="noStrike" kern="1200" cap="none" spc="0" normalizeH="0" baseline="0" noProof="0">
                <a:ln>
                  <a:noFill/>
                </a:ln>
                <a:solidFill>
                  <a:srgbClr val="004A7F"/>
                </a:solidFill>
                <a:effectLst/>
                <a:uLnTx/>
                <a:uFillTx/>
                <a:latin typeface="Calibri"/>
                <a:ea typeface="+mn-ea"/>
                <a:cs typeface="+mn-cs"/>
              </a:rPr>
              <a:t> updated guidance on what private and commercial drivers from the UK may need to do to drive abroad when the UK leaves the EU on 29 March 2019: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Prepare to drive in the EU after EU exit</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4A7F"/>
                </a:solidFill>
                <a:effectLst/>
                <a:uLnTx/>
                <a:uFillTx/>
                <a:latin typeface="Calibri"/>
                <a:ea typeface="+mn-ea"/>
                <a:cs typeface="+mn-cs"/>
              </a:rPr>
              <a:t>DfT</a:t>
            </a:r>
            <a:r>
              <a:rPr kumimoji="0" lang="en-GB" sz="1800" b="0" i="0" u="none" strike="noStrike" kern="1200" cap="none" spc="0" normalizeH="0" baseline="0" noProof="0" dirty="0">
                <a:ln>
                  <a:noFill/>
                </a:ln>
                <a:solidFill>
                  <a:srgbClr val="004A7F"/>
                </a:solidFill>
                <a:effectLst/>
                <a:uLnTx/>
                <a:uFillTx/>
                <a:latin typeface="Calibri"/>
                <a:ea typeface="+mn-ea"/>
                <a:cs typeface="+mn-cs"/>
              </a:rPr>
              <a:t> &amp; CAA issued guidance on what you may need to do to continue working and operating in the aviation industry after the UK leaves the EU on 29 March 2019: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6"/>
              </a:rPr>
              <a:t>Working and operating in the aviation industry after the UK leaves the EU</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Competition Markets Authority (CMA) published a consultation on their functions, relating to mergers, antitrust and consumer protection processes, in a no deal scenario: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7"/>
              </a:rPr>
              <a:t>CMA Consultation</a:t>
            </a: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1719404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(5)</a:t>
            </a:r>
          </a:p>
        </p:txBody>
      </p:sp>
      <p:sp>
        <p:nvSpPr>
          <p:cNvPr id="13" name="TextBox 12"/>
          <p:cNvSpPr txBox="1"/>
          <p:nvPr/>
        </p:nvSpPr>
        <p:spPr>
          <a:xfrm>
            <a:off x="395536" y="1320912"/>
            <a:ext cx="813690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Cabinet Office issued information on the outcome for public procurement policy if the UK leaves the EU without a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Public Sector Procurement</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err="1">
                <a:ln>
                  <a:noFill/>
                </a:ln>
                <a:solidFill>
                  <a:srgbClr val="004A7F"/>
                </a:solidFill>
                <a:effectLst/>
                <a:uLnTx/>
                <a:uFillTx/>
                <a:latin typeface="Calibri"/>
                <a:ea typeface="+mn-ea"/>
                <a:cs typeface="+mn-cs"/>
              </a:rPr>
              <a:t>MHCLG</a:t>
            </a:r>
            <a:r>
              <a:rPr kumimoji="0" lang="en-GB" sz="1800" b="0" i="0" u="none" strike="noStrike" kern="1200" cap="none" spc="0" normalizeH="0" baseline="0" noProof="0">
                <a:ln>
                  <a:noFill/>
                </a:ln>
                <a:solidFill>
                  <a:srgbClr val="004A7F"/>
                </a:solidFill>
                <a:effectLst/>
                <a:uLnTx/>
                <a:uFillTx/>
                <a:latin typeface="Calibri"/>
                <a:ea typeface="+mn-ea"/>
                <a:cs typeface="+mn-cs"/>
              </a:rPr>
              <a:t> issued guidance on Construction Products Regulation providing practical information on the legal requirements that would be required if the UK leaves the EU without a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6"/>
              </a:rPr>
              <a:t>Construction Products Regulation</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DCMS issued guidance to help businesses and charities continue to comply with data protection law after 29 March: </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Data Protection</a:t>
            </a: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DCMS issued guidance on the eCommerce Directive in the event of a no deal scenario: </a:t>
            </a:r>
            <a:r>
              <a:rPr kumimoji="0" lang="en-GB" sz="1800" b="0" i="0" u="sng" strike="noStrike" kern="1200" cap="none" spc="0" normalizeH="0" baseline="0" noProof="0">
                <a:ln>
                  <a:noFill/>
                </a:ln>
                <a:solidFill>
                  <a:srgbClr val="004A7F"/>
                </a:solidFill>
                <a:effectLst/>
                <a:uLnTx/>
                <a:uFillTx/>
                <a:latin typeface="Calibri"/>
                <a:ea typeface="+mn-ea"/>
                <a:cs typeface="+mn-cs"/>
                <a:hlinkClick r:id="rId8"/>
              </a:rPr>
              <a:t>eCommerce Directive</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1600458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Other recent guidance (6)</a:t>
            </a:r>
          </a:p>
        </p:txBody>
      </p:sp>
      <p:sp>
        <p:nvSpPr>
          <p:cNvPr id="13" name="TextBox 12"/>
          <p:cNvSpPr txBox="1"/>
          <p:nvPr/>
        </p:nvSpPr>
        <p:spPr>
          <a:xfrm>
            <a:off x="539552" y="1297912"/>
            <a:ext cx="7848872"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DEFRA issued guidance on will happen to non-preferential WTO tariff quota licence(s) if the UK leaves the EU without a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Non-preferential WTO tariff quota licence</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DEFRA published the response to stakeholder consultation on Geographic Indicators: </a:t>
            </a:r>
            <a:r>
              <a:rPr kumimoji="0" lang="en-GB" sz="1800" b="0" i="0" u="sng" strike="noStrike" kern="1200" cap="none" spc="0" normalizeH="0" baseline="0" noProof="0">
                <a:ln>
                  <a:noFill/>
                </a:ln>
                <a:solidFill>
                  <a:srgbClr val="004A7F"/>
                </a:solidFill>
                <a:effectLst/>
                <a:uLnTx/>
                <a:uFillTx/>
                <a:latin typeface="Calibri"/>
                <a:ea typeface="+mn-ea"/>
                <a:cs typeface="+mn-cs"/>
                <a:hlinkClick r:id="rId6"/>
              </a:rPr>
              <a:t>Consultation Response on Geographical Indications</a:t>
            </a: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DEFRA issued a briefing to make Official Veterinarians (</a:t>
            </a:r>
            <a:r>
              <a:rPr kumimoji="0" lang="en-GB" sz="1800" b="0" i="0" u="none" strike="noStrike" kern="1200" cap="none" spc="0" normalizeH="0" baseline="0" noProof="0" err="1">
                <a:ln>
                  <a:noFill/>
                </a:ln>
                <a:solidFill>
                  <a:srgbClr val="004A7F"/>
                </a:solidFill>
                <a:effectLst/>
                <a:uLnTx/>
                <a:uFillTx/>
                <a:latin typeface="Calibri"/>
                <a:ea typeface="+mn-ea"/>
                <a:cs typeface="+mn-cs"/>
              </a:rPr>
              <a:t>OVs</a:t>
            </a:r>
            <a:r>
              <a:rPr kumimoji="0" lang="en-GB" sz="1800" b="0" i="0" u="none" strike="noStrike" kern="1200" cap="none" spc="0" normalizeH="0" baseline="0" noProof="0">
                <a:ln>
                  <a:noFill/>
                </a:ln>
                <a:solidFill>
                  <a:srgbClr val="004A7F"/>
                </a:solidFill>
                <a:effectLst/>
                <a:uLnTx/>
                <a:uFillTx/>
                <a:latin typeface="Calibri"/>
                <a:ea typeface="+mn-ea"/>
                <a:cs typeface="+mn-cs"/>
              </a:rPr>
              <a:t>) aware of changes required for the export to the EU of animals and animal products in a no deal scenario: </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DEFRA </a:t>
            </a:r>
            <a:r>
              <a:rPr kumimoji="0" lang="en-GB" sz="1800" b="0" i="0" u="sng" strike="noStrike" kern="1200" cap="none" spc="0" normalizeH="0" baseline="0" noProof="0" err="1">
                <a:ln>
                  <a:noFill/>
                </a:ln>
                <a:solidFill>
                  <a:srgbClr val="004A7F"/>
                </a:solidFill>
                <a:effectLst/>
                <a:uLnTx/>
                <a:uFillTx/>
                <a:latin typeface="Calibri"/>
                <a:ea typeface="+mn-ea"/>
                <a:cs typeface="+mn-cs"/>
                <a:hlinkClick r:id="rId7"/>
              </a:rPr>
              <a:t>APHA</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 </a:t>
            </a:r>
            <a:r>
              <a:rPr kumimoji="0" lang="en-GB" sz="1800" b="0" i="0" u="sng" strike="noStrike" kern="1200" cap="none" spc="0" normalizeH="0" baseline="0" noProof="0" err="1">
                <a:ln>
                  <a:noFill/>
                </a:ln>
                <a:solidFill>
                  <a:srgbClr val="004A7F"/>
                </a:solidFill>
                <a:effectLst/>
                <a:uLnTx/>
                <a:uFillTx/>
                <a:latin typeface="Calibri"/>
                <a:ea typeface="+mn-ea"/>
                <a:cs typeface="+mn-cs"/>
                <a:hlinkClick r:id="rId7"/>
              </a:rPr>
              <a:t>OV</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 Briefing Notes</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DEFRA updated guidance on regulating chemicals (REACH) if the UK leaves the EU without a deal: </a:t>
            </a:r>
            <a:r>
              <a:rPr kumimoji="0" lang="en-GB" sz="1800" b="0" i="0" u="sng" strike="noStrike" kern="1200" cap="none" spc="0" normalizeH="0" baseline="0" noProof="0">
                <a:ln>
                  <a:noFill/>
                </a:ln>
                <a:solidFill>
                  <a:srgbClr val="004A7F"/>
                </a:solidFill>
                <a:effectLst/>
                <a:uLnTx/>
                <a:uFillTx/>
                <a:latin typeface="Calibri"/>
                <a:ea typeface="+mn-ea"/>
                <a:cs typeface="+mn-cs"/>
                <a:hlinkClick r:id="rId8"/>
              </a:rPr>
              <a:t>Regulating Chemicals</a:t>
            </a: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311870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Public Information Campaign </a:t>
            </a:r>
          </a:p>
        </p:txBody>
      </p:sp>
      <p:sp>
        <p:nvSpPr>
          <p:cNvPr id="13" name="TextBox 12"/>
          <p:cNvSpPr txBox="1"/>
          <p:nvPr/>
        </p:nvSpPr>
        <p:spPr>
          <a:xfrm>
            <a:off x="791580" y="3140968"/>
            <a:ext cx="734481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The latest advice and information on all aspects of leaving the EU can be reached through the Government’s public information campaign at: </a:t>
            </a:r>
            <a:r>
              <a:rPr kumimoji="0" lang="en-GB" sz="1800" b="0" i="0" u="sng" strike="noStrike" kern="1200" cap="none" spc="0" normalizeH="0" baseline="0" noProof="0">
                <a:ln>
                  <a:noFill/>
                </a:ln>
                <a:solidFill>
                  <a:srgbClr val="0563C1"/>
                </a:solidFill>
                <a:effectLst/>
                <a:uLnTx/>
                <a:uFillTx/>
                <a:latin typeface="Calibri" panose="020F0502020204030204" pitchFamily="34" charset="0"/>
                <a:ea typeface="Times New Roman" panose="02020603050405020304" pitchFamily="18" charset="0"/>
                <a:cs typeface="+mn-cs"/>
                <a:hlinkClick r:id="rId5">
                  <a:extLst>
                    <a:ext uri="{A12FA001-AC4F-418D-AE19-62706E023703}">
                      <ahyp:hlinkClr xmlns:ahyp="http://schemas.microsoft.com/office/drawing/2018/hyperlinkcolor" val="tx"/>
                    </a:ext>
                  </a:extLst>
                </a:hlinkClick>
              </a:rPr>
              <a:t>https://euexit.campaign.gov.uk/</a:t>
            </a:r>
            <a:endParaRPr kumimoji="0" lang="en-GB" sz="1800" b="0" i="0" u="sng" strike="noStrike" kern="1200" cap="none" spc="0" normalizeH="0" baseline="0" noProof="0">
              <a:ln>
                <a:noFill/>
              </a:ln>
              <a:solidFill>
                <a:srgbClr val="0563C1"/>
              </a:solidFill>
              <a:effectLst/>
              <a:uLnTx/>
              <a:uFillTx/>
              <a:latin typeface="Calibri" panose="020F0502020204030204" pitchFamily="34" charset="0"/>
              <a:ea typeface="Times New Roman" panose="02020603050405020304" pitchFamily="18" charset="0"/>
              <a:cs typeface="+mn-cs"/>
            </a:endParaRPr>
          </a:p>
        </p:txBody>
      </p:sp>
      <p:pic>
        <p:nvPicPr>
          <p:cNvPr id="1026" name="Picture 2" descr="https://euexit.campaign.gov.uk/wp-content/uploads/sites/79/2018/12/citizens_header_1500x500_V3.jpg">
            <a:extLst>
              <a:ext uri="{FF2B5EF4-FFF2-40B4-BE49-F238E27FC236}">
                <a16:creationId xmlns:a16="http://schemas.microsoft.com/office/drawing/2014/main" id="{FBBCF827-F260-452E-9B2D-277EFD220AA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0093" y="1002087"/>
            <a:ext cx="5343813" cy="19083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218C111-0EFC-48EF-89FD-100842B66CD9}"/>
              </a:ext>
            </a:extLst>
          </p:cNvPr>
          <p:cNvSpPr txBox="1"/>
          <p:nvPr/>
        </p:nvSpPr>
        <p:spPr>
          <a:xfrm rot="10800000" flipV="1">
            <a:off x="4864231" y="4304160"/>
            <a:ext cx="414557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You can sign up to receive email alerts about EU exit on Gov.UK: </a:t>
            </a:r>
            <a:r>
              <a:rPr kumimoji="0" lang="en-GB" sz="1800" b="0" i="0" u="sng" strike="noStrike" kern="1200" cap="none" spc="0" normalizeH="0" baseline="0" noProof="0">
                <a:ln>
                  <a:noFill/>
                </a:ln>
                <a:solidFill>
                  <a:srgbClr val="004A7F"/>
                </a:solidFill>
                <a:effectLst/>
                <a:uLnTx/>
                <a:uFillTx/>
                <a:latin typeface="Calibri"/>
                <a:ea typeface="+mn-ea"/>
                <a:cs typeface="+mn-cs"/>
                <a:hlinkClick r:id="rId7"/>
              </a:rPr>
              <a:t>Brexit E-mail Alerts</a:t>
            </a:r>
            <a:r>
              <a:rPr kumimoji="0" lang="en-GB" sz="1800" b="0" i="0" u="none" strike="noStrike" kern="1200" cap="none" spc="0" normalizeH="0" baseline="0" noProof="0">
                <a:ln>
                  <a:noFill/>
                </a:ln>
                <a:solidFill>
                  <a:srgbClr val="004A7F"/>
                </a:solidFill>
                <a:effectLst/>
                <a:uLnTx/>
                <a:uFillTx/>
                <a:latin typeface="Calibri"/>
                <a:ea typeface="+mn-ea"/>
                <a:cs typeface="+mn-cs"/>
              </a:rPr>
              <a:t> </a:t>
            </a:r>
          </a:p>
        </p:txBody>
      </p:sp>
      <p:sp>
        <p:nvSpPr>
          <p:cNvPr id="9" name="TextBox 8">
            <a:extLst>
              <a:ext uri="{FF2B5EF4-FFF2-40B4-BE49-F238E27FC236}">
                <a16:creationId xmlns:a16="http://schemas.microsoft.com/office/drawing/2014/main" id="{8C13B128-9E33-4AC8-9BCA-070498277E2D}"/>
              </a:ext>
            </a:extLst>
          </p:cNvPr>
          <p:cNvSpPr txBox="1"/>
          <p:nvPr/>
        </p:nvSpPr>
        <p:spPr>
          <a:xfrm rot="10800000" flipV="1">
            <a:off x="718661" y="4120732"/>
            <a:ext cx="4145570"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The campaign provides information for: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Businesses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Individuals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UK nationals in the EU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EU nationals in the UK</a:t>
            </a:r>
          </a:p>
        </p:txBody>
      </p:sp>
    </p:spTree>
    <p:extLst>
      <p:ext uri="{BB962C8B-B14F-4D97-AF65-F5344CB8AC3E}">
        <p14:creationId xmlns:p14="http://schemas.microsoft.com/office/powerpoint/2010/main" val="303878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Public Information Campaign: Preparing your business for EU exit</a:t>
            </a:r>
          </a:p>
        </p:txBody>
      </p:sp>
      <p:sp>
        <p:nvSpPr>
          <p:cNvPr id="13" name="TextBox 12"/>
          <p:cNvSpPr txBox="1"/>
          <p:nvPr/>
        </p:nvSpPr>
        <p:spPr>
          <a:xfrm>
            <a:off x="3106195" y="2137811"/>
            <a:ext cx="3168352"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Employing EU citizens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Importing, exporting and transporting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Operating in the EU</a:t>
            </a:r>
          </a:p>
        </p:txBody>
      </p:sp>
      <p:sp>
        <p:nvSpPr>
          <p:cNvPr id="7" name="TextBox 6">
            <a:extLst>
              <a:ext uri="{FF2B5EF4-FFF2-40B4-BE49-F238E27FC236}">
                <a16:creationId xmlns:a16="http://schemas.microsoft.com/office/drawing/2014/main" id="{262230BD-A72D-43B0-81F6-3D1A93687B70}"/>
              </a:ext>
            </a:extLst>
          </p:cNvPr>
          <p:cNvSpPr txBox="1"/>
          <p:nvPr/>
        </p:nvSpPr>
        <p:spPr>
          <a:xfrm>
            <a:off x="126192" y="4074577"/>
            <a:ext cx="3168352"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Regulation and standards for products and goods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Using personal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European and domestic funding</a:t>
            </a:r>
            <a:endParaRPr kumimoji="0" lang="en-GB" sz="18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645DB20B-01E7-453E-A91B-802EC5AE438E}"/>
              </a:ext>
            </a:extLst>
          </p:cNvPr>
          <p:cNvSpPr txBox="1"/>
          <p:nvPr/>
        </p:nvSpPr>
        <p:spPr>
          <a:xfrm>
            <a:off x="923559" y="1318084"/>
            <a:ext cx="734481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Preparing your business for EU exit part of the campaign web site provides information on:</a:t>
            </a:r>
          </a:p>
        </p:txBody>
      </p:sp>
      <p:sp>
        <p:nvSpPr>
          <p:cNvPr id="9" name="TextBox 8">
            <a:extLst>
              <a:ext uri="{FF2B5EF4-FFF2-40B4-BE49-F238E27FC236}">
                <a16:creationId xmlns:a16="http://schemas.microsoft.com/office/drawing/2014/main" id="{357F361F-9294-441D-8D8C-B5282AFE5185}"/>
              </a:ext>
            </a:extLst>
          </p:cNvPr>
          <p:cNvSpPr txBox="1"/>
          <p:nvPr/>
        </p:nvSpPr>
        <p:spPr>
          <a:xfrm>
            <a:off x="6085734" y="4406479"/>
            <a:ext cx="3168352" cy="92333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Intellectual property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Energy and Climate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4A7F"/>
                </a:solidFill>
                <a:effectLst/>
                <a:uLnTx/>
                <a:uFillTx/>
                <a:latin typeface="Calibri"/>
                <a:ea typeface="+mn-ea"/>
                <a:cs typeface="+mn-cs"/>
              </a:rPr>
              <a:t>Public sector procurement</a:t>
            </a:r>
          </a:p>
        </p:txBody>
      </p:sp>
      <p:pic>
        <p:nvPicPr>
          <p:cNvPr id="2052" name="Picture 4" descr="https://euexitbusiness.campaign.gov.uk/wp-content/uploads/sites/75/2018/11/Copy-of-energy_climate_with_sun2-002.jpg">
            <a:extLst>
              <a:ext uri="{FF2B5EF4-FFF2-40B4-BE49-F238E27FC236}">
                <a16:creationId xmlns:a16="http://schemas.microsoft.com/office/drawing/2014/main" id="{0A9E6E8E-C872-4E7C-A0D3-E7C0AFE2F18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4547" y="2164705"/>
            <a:ext cx="2427556" cy="13675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euexitbusiness.campaign.gov.uk/wp-content/uploads/sites/75/2018/11/compliance_600x338.jpg">
            <a:extLst>
              <a:ext uri="{FF2B5EF4-FFF2-40B4-BE49-F238E27FC236}">
                <a16:creationId xmlns:a16="http://schemas.microsoft.com/office/drawing/2014/main" id="{0763F2D9-7812-43D5-8B26-729648F1E98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4476" y="2157051"/>
            <a:ext cx="2427557" cy="13675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uexitbusiness.campaign.gov.uk/wp-content/uploads/sites/75/2018/11/smartphone_600x3382-002.jpg">
            <a:extLst>
              <a:ext uri="{FF2B5EF4-FFF2-40B4-BE49-F238E27FC236}">
                <a16:creationId xmlns:a16="http://schemas.microsoft.com/office/drawing/2014/main" id="{B9D27608-5891-4ADF-BEE8-D8D706BE1A8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3929" y="4184382"/>
            <a:ext cx="2427556" cy="1367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02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First steps for sectors</a:t>
            </a:r>
          </a:p>
        </p:txBody>
      </p:sp>
      <p:sp>
        <p:nvSpPr>
          <p:cNvPr id="13" name="TextBox 12"/>
          <p:cNvSpPr txBox="1"/>
          <p:nvPr/>
        </p:nvSpPr>
        <p:spPr>
          <a:xfrm>
            <a:off x="419503" y="938945"/>
            <a:ext cx="824373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4A7F"/>
                </a:solidFill>
                <a:effectLst/>
                <a:uLnTx/>
                <a:uFillTx/>
                <a:latin typeface="Calibri"/>
                <a:ea typeface="+mn-ea"/>
                <a:cs typeface="+mn-cs"/>
              </a:rPr>
              <a:t>Introductory documents have been published setting out some first steps in preparing for EU exit. These give links to more detailed, in-depth guidance about actions businesses in the sector may need to take.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4A7F"/>
                </a:solidFill>
                <a:effectLst/>
                <a:uLnTx/>
                <a:uFillTx/>
                <a:latin typeface="Calibri"/>
                <a:ea typeface="+mn-ea"/>
                <a:cs typeface="+mn-cs"/>
              </a:rPr>
              <a:t>Sector introductions are currently available for:</a:t>
            </a:r>
          </a:p>
        </p:txBody>
      </p:sp>
      <p:sp>
        <p:nvSpPr>
          <p:cNvPr id="7" name="TextBox 6">
            <a:extLst>
              <a:ext uri="{FF2B5EF4-FFF2-40B4-BE49-F238E27FC236}">
                <a16:creationId xmlns:a16="http://schemas.microsoft.com/office/drawing/2014/main" id="{4D7B463A-4532-461A-BAE0-E8153A2DC995}"/>
              </a:ext>
            </a:extLst>
          </p:cNvPr>
          <p:cNvSpPr txBox="1"/>
          <p:nvPr/>
        </p:nvSpPr>
        <p:spPr>
          <a:xfrm>
            <a:off x="4347709" y="2555384"/>
            <a:ext cx="4184731" cy="2062103"/>
          </a:xfrm>
          <a:prstGeom prst="rect">
            <a:avLst/>
          </a:prstGeom>
          <a:noFill/>
        </p:spPr>
        <p:txBody>
          <a:bodyPr wrap="square" rtlCol="0">
            <a:spAutoFit/>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4A7F"/>
                </a:solidFill>
                <a:effectLst/>
                <a:uLnTx/>
                <a:uFillTx/>
                <a:latin typeface="Calibri"/>
                <a:ea typeface="+mn-ea"/>
                <a:cs typeface="+mn-cs"/>
                <a:hlinkClick r:id="rId4"/>
              </a:rPr>
              <a:t>nuclear sector</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5"/>
              </a:rPr>
              <a:t>oil and gas production</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6"/>
              </a:rPr>
              <a:t>parcel delivery services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6"/>
              </a:rPr>
              <a:t>professional and business services</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7"/>
              </a:rPr>
              <a:t>retail</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4A7F"/>
                </a:solidFill>
                <a:effectLst/>
                <a:uLnTx/>
                <a:uFillTx/>
                <a:latin typeface="Calibri"/>
                <a:ea typeface="+mn-ea"/>
                <a:cs typeface="+mn-cs"/>
                <a:hlinkClick r:id="rId8"/>
              </a:rPr>
              <a:t>science research and innovation</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9"/>
              </a:rPr>
              <a:t>space</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0"/>
              </a:rPr>
              <a:t>steel and other metal manufacturing</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p:txBody>
      </p:sp>
      <p:sp>
        <p:nvSpPr>
          <p:cNvPr id="8" name="TextBox 7">
            <a:extLst>
              <a:ext uri="{FF2B5EF4-FFF2-40B4-BE49-F238E27FC236}">
                <a16:creationId xmlns:a16="http://schemas.microsoft.com/office/drawing/2014/main" id="{8F517A69-E015-463E-A564-2D349542EC90}"/>
              </a:ext>
            </a:extLst>
          </p:cNvPr>
          <p:cNvSpPr txBox="1"/>
          <p:nvPr/>
        </p:nvSpPr>
        <p:spPr>
          <a:xfrm>
            <a:off x="277160" y="2555384"/>
            <a:ext cx="4294840" cy="2308324"/>
          </a:xfrm>
          <a:prstGeom prst="rect">
            <a:avLst/>
          </a:prstGeom>
          <a:noFill/>
        </p:spPr>
        <p:txBody>
          <a:bodyPr wrap="square" rtlCol="0">
            <a:spAutoFit/>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1"/>
              </a:rPr>
              <a:t>aerospace</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2"/>
              </a:rPr>
              <a:t>automotive</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3"/>
              </a:rPr>
              <a:t>chemicals</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4"/>
              </a:rPr>
              <a:t>construction</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4A7F"/>
                </a:solidFill>
                <a:effectLst/>
                <a:uLnTx/>
                <a:uFillTx/>
                <a:latin typeface="Calibri"/>
                <a:ea typeface="+mn-ea"/>
                <a:cs typeface="+mn-cs"/>
                <a:hlinkClick r:id="rId15"/>
              </a:rPr>
              <a:t>consumer goods</a:t>
            </a:r>
            <a:endParaRPr kumimoji="0" lang="en-GB" sz="1600" b="0" i="0" u="none"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6"/>
              </a:rPr>
              <a:t>electricity sector</a:t>
            </a:r>
            <a:r>
              <a:rPr kumimoji="0" lang="en-GB" sz="1600" b="0" i="0" u="none" strike="noStrike" kern="1200" cap="none" spc="0" normalizeH="0" baseline="0" noProof="0" dirty="0">
                <a:ln>
                  <a:noFill/>
                </a:ln>
                <a:solidFill>
                  <a:srgbClr val="004A7F"/>
                </a:solidFill>
                <a:effectLst/>
                <a:uLnTx/>
                <a:uFillTx/>
                <a:latin typeface="Calibri"/>
                <a:ea typeface="+mn-ea"/>
                <a:cs typeface="+mn-cs"/>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7"/>
              </a:rPr>
              <a:t>electronics, machinery and parts</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8"/>
              </a:rPr>
              <a:t>gas markets</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sng" strike="noStrike" kern="1200" cap="none" spc="0" normalizeH="0" baseline="0" noProof="0" dirty="0">
                <a:ln>
                  <a:noFill/>
                </a:ln>
                <a:solidFill>
                  <a:srgbClr val="004A7F"/>
                </a:solidFill>
                <a:effectLst/>
                <a:uLnTx/>
                <a:uFillTx/>
                <a:latin typeface="Calibri"/>
                <a:ea typeface="+mn-ea"/>
                <a:cs typeface="+mn-cs"/>
                <a:hlinkClick r:id="rId19"/>
              </a:rPr>
              <a:t>mining and manufacturing of non metals</a:t>
            </a:r>
            <a:endParaRPr kumimoji="0" lang="en-GB" sz="1600" b="0" i="0" u="sng" strike="noStrike" kern="1200" cap="none" spc="0" normalizeH="0" baseline="0" noProof="0" dirty="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220544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Tools and Resources</a:t>
            </a:r>
          </a:p>
        </p:txBody>
      </p:sp>
      <p:sp>
        <p:nvSpPr>
          <p:cNvPr id="13" name="TextBox 12"/>
          <p:cNvSpPr txBox="1"/>
          <p:nvPr/>
        </p:nvSpPr>
        <p:spPr>
          <a:xfrm>
            <a:off x="503548" y="1628800"/>
            <a:ext cx="8136904"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Businesses can use the </a:t>
            </a:r>
            <a:r>
              <a:rPr kumimoji="0" lang="en-GB" sz="1800" b="0" i="0" u="none" strike="noStrike" kern="1200" cap="none" spc="0" normalizeH="0" baseline="0" noProof="0">
                <a:ln>
                  <a:noFill/>
                </a:ln>
                <a:solidFill>
                  <a:srgbClr val="004A7F"/>
                </a:solidFill>
                <a:effectLst/>
                <a:uLnTx/>
                <a:uFillTx/>
                <a:latin typeface="Calibri"/>
                <a:ea typeface="+mn-ea"/>
                <a:cs typeface="+mn-cs"/>
                <a:hlinkClick r:id="rId4"/>
              </a:rPr>
              <a:t>Triage Tool</a:t>
            </a:r>
            <a:r>
              <a:rPr kumimoji="0" lang="en-GB" sz="1800" b="0" i="0" u="none" strike="noStrike" kern="1200" cap="none" spc="0" normalizeH="0" baseline="0" noProof="0">
                <a:ln>
                  <a:noFill/>
                </a:ln>
                <a:solidFill>
                  <a:srgbClr val="004A7F"/>
                </a:solidFill>
                <a:effectLst/>
                <a:uLnTx/>
                <a:uFillTx/>
                <a:latin typeface="Calibri"/>
                <a:ea typeface="+mn-ea"/>
                <a:cs typeface="+mn-cs"/>
              </a:rPr>
              <a:t> to find out: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what their businesses may need to do to prepare for the UK leaving the EU</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what’s changing in their industry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information on specific rules and regulations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By answering seven questions, businesses can see the guidance that is relevant to their business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This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Employer toolkit</a:t>
            </a:r>
            <a:r>
              <a:rPr kumimoji="0" lang="en-GB" sz="1800" b="0" i="0" u="none" strike="noStrike" kern="1200" cap="none" spc="0" normalizeH="0" baseline="0" noProof="0">
                <a:ln>
                  <a:noFill/>
                </a:ln>
                <a:solidFill>
                  <a:srgbClr val="004A7F"/>
                </a:solidFill>
                <a:effectLst/>
                <a:uLnTx/>
                <a:uFillTx/>
                <a:latin typeface="Calibri"/>
                <a:ea typeface="+mn-ea"/>
                <a:cs typeface="+mn-cs"/>
              </a:rPr>
              <a:t> equips employers with the right tools and information to support EU citizens and their families to apply to the EU Settlement Scheme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
        <p:nvSpPr>
          <p:cNvPr id="3" name="Rectangle 3">
            <a:extLst>
              <a:ext uri="{FF2B5EF4-FFF2-40B4-BE49-F238E27FC236}">
                <a16:creationId xmlns:a16="http://schemas.microsoft.com/office/drawing/2014/main" id="{B842962D-F78E-4CA1-8E3B-0E5496FEFD5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209100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Tools and Resources: HMRC Partnership Pack</a:t>
            </a:r>
          </a:p>
        </p:txBody>
      </p:sp>
      <p:sp>
        <p:nvSpPr>
          <p:cNvPr id="13" name="TextBox 12"/>
          <p:cNvSpPr txBox="1"/>
          <p:nvPr/>
        </p:nvSpPr>
        <p:spPr>
          <a:xfrm>
            <a:off x="395536" y="1902380"/>
            <a:ext cx="8136904"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HMRC have </a:t>
            </a:r>
            <a:r>
              <a:rPr kumimoji="0" lang="en-GB" sz="1800" b="0" i="0" u="sng" strike="noStrike" kern="1200" cap="none" spc="0" normalizeH="0" baseline="0" noProof="0" dirty="0">
                <a:ln>
                  <a:noFill/>
                </a:ln>
                <a:solidFill>
                  <a:srgbClr val="004A7F"/>
                </a:solidFill>
                <a:effectLst/>
                <a:uLnTx/>
                <a:uFillTx/>
                <a:latin typeface="Calibri"/>
                <a:ea typeface="+mn-ea"/>
                <a:cs typeface="+mn-cs"/>
                <a:hlinkClick r:id="rId4"/>
              </a:rPr>
              <a:t>updated the partnership pack</a:t>
            </a:r>
            <a:r>
              <a:rPr kumimoji="0" lang="en-GB" sz="1800" b="0" i="0" u="none" strike="noStrike" kern="1200" cap="none" spc="0" normalizeH="0" baseline="0" noProof="0" dirty="0">
                <a:ln>
                  <a:noFill/>
                </a:ln>
                <a:solidFill>
                  <a:srgbClr val="004A7F"/>
                </a:solidFill>
                <a:effectLst/>
                <a:uLnTx/>
                <a:uFillTx/>
                <a:latin typeface="Calibri"/>
                <a:ea typeface="+mn-ea"/>
                <a:cs typeface="+mn-cs"/>
              </a:rPr>
              <a:t> which is designed to help support businesses preparing for day one if we leave the EU without a deal.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Key changes: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new content on Transitional Simplified Procedures (TSP) in anything relating to business and imports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new content on VAT IT systems/importing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4A7F"/>
                </a:solidFill>
                <a:effectLst/>
                <a:uLnTx/>
                <a:uFillTx/>
                <a:latin typeface="Calibri"/>
                <a:ea typeface="+mn-ea"/>
                <a:cs typeface="+mn-cs"/>
              </a:rPr>
              <a:t>updates to parcels/VAT content – a new section on Express Couriers (from information that has previously been in other sections).</a:t>
            </a:r>
          </a:p>
        </p:txBody>
      </p:sp>
      <p:sp>
        <p:nvSpPr>
          <p:cNvPr id="3" name="Rectangle 3">
            <a:extLst>
              <a:ext uri="{FF2B5EF4-FFF2-40B4-BE49-F238E27FC236}">
                <a16:creationId xmlns:a16="http://schemas.microsoft.com/office/drawing/2014/main" id="{B842962D-F78E-4CA1-8E3B-0E5496FEFD5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15723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395536" y="404664"/>
            <a:ext cx="813690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55565A"/>
                </a:solidFill>
                <a:effectLst/>
                <a:uLnTx/>
                <a:uFillTx/>
                <a:latin typeface="Arial" panose="020B0604020202020204" pitchFamily="34" charset="0"/>
                <a:ea typeface="+mn-ea"/>
                <a:cs typeface="Arial" panose="020B0604020202020204" pitchFamily="34" charset="0"/>
              </a:rPr>
              <a:t>Tools and Resources: Horizon 2020 – UKRI Portal</a:t>
            </a:r>
          </a:p>
        </p:txBody>
      </p:sp>
      <p:sp>
        <p:nvSpPr>
          <p:cNvPr id="13" name="TextBox 12"/>
          <p:cNvSpPr txBox="1"/>
          <p:nvPr/>
        </p:nvSpPr>
        <p:spPr>
          <a:xfrm>
            <a:off x="395536" y="1035764"/>
            <a:ext cx="8136904"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On 27 September the UKRI grant registration portal was launched on GOV.UK. UK recipients of Horizon 2020 funding are asked to register on this portal as soon as possible so that UKRI can contact them with next steps needed to receive underwrite funding, if it is required.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To date, over 5,500 UK recipients have registered on the portal, with more registrations being processed every 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Registering on the portal is quick and simple – the process takes up to 10 minutes per grant -and we encourage any UK Horizon 2020 grant holder who has not yet registered to do so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4A7F"/>
                </a:solidFill>
                <a:effectLst/>
                <a:uLnTx/>
                <a:uFillTx/>
                <a:latin typeface="Calibri"/>
                <a:ea typeface="+mn-ea"/>
                <a:cs typeface="+mn-cs"/>
              </a:rPr>
              <a:t>This </a:t>
            </a:r>
            <a:r>
              <a:rPr kumimoji="0" lang="en-GB" sz="1800" b="0" i="0" u="sng" strike="noStrike" kern="1200" cap="none" spc="0" normalizeH="0" baseline="0" noProof="0">
                <a:ln>
                  <a:noFill/>
                </a:ln>
                <a:solidFill>
                  <a:srgbClr val="004A7F"/>
                </a:solidFill>
                <a:effectLst/>
                <a:uLnTx/>
                <a:uFillTx/>
                <a:latin typeface="Calibri"/>
                <a:ea typeface="+mn-ea"/>
                <a:cs typeface="+mn-cs"/>
                <a:hlinkClick r:id="rId4"/>
              </a:rPr>
              <a:t>link</a:t>
            </a:r>
            <a:r>
              <a:rPr kumimoji="0" lang="en-GB" sz="1800" b="0" i="0" u="none" strike="noStrike" kern="1200" cap="none" spc="0" normalizeH="0" baseline="0" noProof="0">
                <a:ln>
                  <a:noFill/>
                </a:ln>
                <a:solidFill>
                  <a:srgbClr val="004A7F"/>
                </a:solidFill>
                <a:effectLst/>
                <a:uLnTx/>
                <a:uFillTx/>
                <a:latin typeface="Calibri"/>
                <a:ea typeface="+mn-ea"/>
                <a:cs typeface="+mn-cs"/>
              </a:rPr>
              <a:t> will take you to the UKRI portal. More information on the Government’s Horizon 2020 no deal plans can be found in the Horizon 2020 </a:t>
            </a:r>
            <a:r>
              <a:rPr kumimoji="0" lang="en-GB" sz="1800" b="0" i="0" u="sng" strike="noStrike" kern="1200" cap="none" spc="0" normalizeH="0" baseline="0" noProof="0">
                <a:ln>
                  <a:noFill/>
                </a:ln>
                <a:solidFill>
                  <a:srgbClr val="004A7F"/>
                </a:solidFill>
                <a:effectLst/>
                <a:uLnTx/>
                <a:uFillTx/>
                <a:latin typeface="Calibri"/>
                <a:ea typeface="+mn-ea"/>
                <a:cs typeface="+mn-cs"/>
                <a:hlinkClick r:id="rId5"/>
              </a:rPr>
              <a:t>technical notice</a:t>
            </a:r>
            <a:r>
              <a:rPr kumimoji="0" lang="en-GB" sz="1800" b="0" i="0" u="none" strike="noStrike" kern="1200" cap="none" spc="0" normalizeH="0" baseline="0" noProof="0">
                <a:ln>
                  <a:noFill/>
                </a:ln>
                <a:solidFill>
                  <a:srgbClr val="004A7F"/>
                </a:solidFill>
                <a:effectLst/>
                <a:uLnTx/>
                <a:uFillTx/>
                <a:latin typeface="Calibri"/>
                <a:ea typeface="+mn-ea"/>
                <a:cs typeface="+mn-cs"/>
              </a:rPr>
              <a:t> and </a:t>
            </a:r>
            <a:r>
              <a:rPr kumimoji="0" lang="en-GB" sz="1800" b="0" i="0" u="sng" strike="noStrike" kern="1200" cap="none" spc="0" normalizeH="0" baseline="0" noProof="0">
                <a:ln>
                  <a:noFill/>
                </a:ln>
                <a:solidFill>
                  <a:srgbClr val="004A7F"/>
                </a:solidFill>
                <a:effectLst/>
                <a:uLnTx/>
                <a:uFillTx/>
                <a:latin typeface="Calibri"/>
                <a:ea typeface="+mn-ea"/>
                <a:cs typeface="+mn-cs"/>
                <a:hlinkClick r:id="rId6"/>
              </a:rPr>
              <a:t>Q&amp;A</a:t>
            </a:r>
            <a:r>
              <a:rPr kumimoji="0" lang="en-GB" sz="1800" b="0" i="0" u="none" strike="noStrike" kern="1200" cap="none" spc="0" normalizeH="0" baseline="0" noProof="0">
                <a:ln>
                  <a:noFill/>
                </a:ln>
                <a:solidFill>
                  <a:srgbClr val="004A7F"/>
                </a:solidFill>
                <a:effectLst/>
                <a:uLnTx/>
                <a:uFillTx/>
                <a:latin typeface="Calibri"/>
                <a:ea typeface="+mn-ea"/>
                <a:cs typeface="+mn-cs"/>
              </a:rPr>
              <a:t>.</a:t>
            </a:r>
          </a:p>
        </p:txBody>
      </p:sp>
      <p:sp>
        <p:nvSpPr>
          <p:cNvPr id="3" name="Rectangle 3">
            <a:extLst>
              <a:ext uri="{FF2B5EF4-FFF2-40B4-BE49-F238E27FC236}">
                <a16:creationId xmlns:a16="http://schemas.microsoft.com/office/drawing/2014/main" id="{B842962D-F78E-4CA1-8E3B-0E5496FEFD5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4A7F"/>
              </a:solidFill>
              <a:effectLst/>
              <a:uLnTx/>
              <a:uFillTx/>
              <a:latin typeface="Calibri"/>
              <a:ea typeface="+mn-ea"/>
              <a:cs typeface="+mn-cs"/>
            </a:endParaRPr>
          </a:p>
        </p:txBody>
      </p:sp>
    </p:spTree>
    <p:extLst>
      <p:ext uri="{BB962C8B-B14F-4D97-AF65-F5344CB8AC3E}">
        <p14:creationId xmlns:p14="http://schemas.microsoft.com/office/powerpoint/2010/main" val="289694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4A7F"/>
              </a:solidFill>
              <a:effectLst/>
              <a:uLnTx/>
              <a:uFillTx/>
              <a:latin typeface="Calibri"/>
              <a:ea typeface="+mn-ea"/>
              <a:cs typeface="+mn-cs"/>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13" name="TextBox 12"/>
          <p:cNvSpPr txBox="1"/>
          <p:nvPr/>
        </p:nvSpPr>
        <p:spPr>
          <a:xfrm>
            <a:off x="1643760" y="1759243"/>
            <a:ext cx="5968448" cy="707886"/>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Recent EU Exit guidance</a:t>
            </a:r>
          </a:p>
        </p:txBody>
      </p:sp>
      <p:pic>
        <p:nvPicPr>
          <p:cNvPr id="4098" name="Picture 2" descr="https://euexitbusiness.campaign.gov.uk/wp-content/uploads/sites/75/2018/11/CAB18635_600x338-bannersImport-Export.jpg">
            <a:extLst>
              <a:ext uri="{FF2B5EF4-FFF2-40B4-BE49-F238E27FC236}">
                <a16:creationId xmlns:a16="http://schemas.microsoft.com/office/drawing/2014/main" id="{5CB09A19-2392-4BF7-9E22-A7B2C84801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3688" y="3310347"/>
            <a:ext cx="3496624" cy="1969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800676"/>
      </p:ext>
    </p:extLst>
  </p:cSld>
  <p:clrMapOvr>
    <a:masterClrMapping/>
  </p:clrMapOvr>
</p:sld>
</file>

<file path=ppt/theme/theme1.xml><?xml version="1.0" encoding="utf-8"?>
<a:theme xmlns:a="http://schemas.openxmlformats.org/drawingml/2006/main" name="ECO Consultation events slides March 2018">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standard-screen-narrow-logo" id="{8D526677-D585-47B1-870F-05844B84F359}" vid="{E8FA540D-7C60-40F8-B78F-6C0EFDE4389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Cliff</Template>
  <TotalTime>11204</TotalTime>
  <Words>2202</Words>
  <Application>Microsoft Office PowerPoint</Application>
  <PresentationFormat>On-screen Show (4:3)</PresentationFormat>
  <Paragraphs>286</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Times New Roman</vt:lpstr>
      <vt:lpstr>Verdana</vt:lpstr>
      <vt:lpstr>ECO Consultation events slides March 2018</vt:lpstr>
      <vt:lpstr>Preparing your business for EU Exit        Stuart Chapman Business Intelligence &amp; Readiness Directorate, BEIS  Dorset Chamber of Commerce and Industry, Dorset LEP and Bournemouth University EU Exit conference Bournemouth, 1 March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West of England Regional Development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title page (master 1)</dc:title>
  <dc:creator>Nikki Peckham</dc:creator>
  <cp:lastModifiedBy>Vicki Hailes</cp:lastModifiedBy>
  <cp:revision>552</cp:revision>
  <cp:lastPrinted>2017-08-16T14:30:00Z</cp:lastPrinted>
  <dcterms:created xsi:type="dcterms:W3CDTF">2009-09-21T15:02:40Z</dcterms:created>
  <dcterms:modified xsi:type="dcterms:W3CDTF">2019-03-04T09:25:55Z</dcterms:modified>
</cp:coreProperties>
</file>